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6" r:id="rId1"/>
  </p:sldMasterIdLst>
  <p:notesMasterIdLst>
    <p:notesMasterId r:id="rId9"/>
  </p:notesMasterIdLst>
  <p:sldIdLst>
    <p:sldId id="258" r:id="rId2"/>
    <p:sldId id="317" r:id="rId3"/>
    <p:sldId id="318" r:id="rId4"/>
    <p:sldId id="332" r:id="rId5"/>
    <p:sldId id="331" r:id="rId6"/>
    <p:sldId id="335" r:id="rId7"/>
    <p:sldId id="325" r:id="rId8"/>
  </p:sldIdLst>
  <p:sldSz cx="9144000" cy="5143500" type="screen16x9"/>
  <p:notesSz cx="6858000" cy="9144000"/>
  <p:embeddedFontLst>
    <p:embeddedFont>
      <p:font typeface="Gill Sans Infant Std" panose="020B0502020104020203" pitchFamily="34" charset="0"/>
      <p:regular r:id="rId10"/>
      <p:bold r:id="rId11"/>
      <p:italic r:id="rId12"/>
      <p:boldItalic r:id="rId13"/>
    </p:embeddedFont>
    <p:embeddedFont>
      <p:font typeface="Gill Sans MT" panose="020B0502020104020203" pitchFamily="34" charset="0"/>
      <p:regular r:id="rId14"/>
      <p:bold r:id="rId15"/>
      <p:italic r:id="rId16"/>
      <p:boldItalic r:id="rId17"/>
    </p:embeddedFont>
    <p:embeddedFont>
      <p:font typeface="Montserrat" panose="020B0604020202020204" charset="0"/>
      <p:regular r:id="rId18"/>
      <p:bold r:id="rId19"/>
      <p:italic r:id="rId20"/>
      <p:boldItalic r:id="rId21"/>
    </p:embeddedFont>
    <p:embeddedFont>
      <p:font typeface="Montserrat Light" panose="020B0604020202020204" charset="0"/>
      <p:regular r:id="rId22"/>
      <p:bold r:id="rId23"/>
      <p:italic r:id="rId24"/>
      <p:boldItalic r:id="rId25"/>
    </p:embeddedFont>
    <p:embeddedFont>
      <p:font typeface="Montserrat SemiBold" panose="020B0604020202020204" charset="0"/>
      <p:bold r:id="rId26"/>
    </p:embeddedFont>
    <p:embeddedFont>
      <p:font typeface="Montserrat Thin"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14D"/>
    <a:srgbClr val="D97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80148" autoAdjust="0"/>
  </p:normalViewPr>
  <p:slideViewPr>
    <p:cSldViewPr snapToGrid="0" snapToObjects="1">
      <p:cViewPr varScale="1">
        <p:scale>
          <a:sx n="66" d="100"/>
          <a:sy n="66" d="100"/>
        </p:scale>
        <p:origin x="7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5302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solidFill>
                  <a:srgbClr val="32214D"/>
                </a:solidFill>
                <a:latin typeface="Montserrat Light" panose="00000400000000000000" pitchFamily="50" charset="0"/>
                <a:cs typeface="Gill Sans Infant Std"/>
              </a:rPr>
              <a:t>Our </a:t>
            </a:r>
            <a:r>
              <a:rPr lang="en-IN" sz="900" b="0" i="0" u="none" strike="noStrike" kern="1200" cap="none" dirty="0">
                <a:solidFill>
                  <a:schemeClr val="tx1"/>
                </a:solidFill>
                <a:effectLst/>
                <a:latin typeface="Arial"/>
                <a:ea typeface="Arial"/>
                <a:cs typeface="Arial"/>
                <a:sym typeface="Arial"/>
              </a:rPr>
              <a:t>members </a:t>
            </a:r>
            <a:r>
              <a:rPr lang="en-IN" sz="900" b="0" i="0" u="none" strike="noStrike" cap="none" dirty="0">
                <a:solidFill>
                  <a:srgbClr val="000000"/>
                </a:solidFill>
                <a:effectLst/>
                <a:latin typeface="Arial"/>
                <a:ea typeface="Arial"/>
                <a:cs typeface="Arial"/>
                <a:sym typeface="Arial"/>
              </a:rPr>
              <a:t>believe greater collaboration will enable </a:t>
            </a:r>
            <a:r>
              <a:rPr lang="en-GB" sz="900" b="0" i="0" u="none" strike="noStrike" cap="none" noProof="0" dirty="0">
                <a:solidFill>
                  <a:srgbClr val="000000"/>
                </a:solidFill>
                <a:effectLst/>
                <a:latin typeface="Arial"/>
                <a:ea typeface="Arial"/>
                <a:cs typeface="Arial"/>
                <a:sym typeface="Arial"/>
              </a:rPr>
              <a:t>the</a:t>
            </a:r>
            <a:r>
              <a:rPr lang="en-IN" sz="900" b="0" i="0" u="none" strike="noStrike" cap="none" dirty="0">
                <a:solidFill>
                  <a:srgbClr val="000000"/>
                </a:solidFill>
                <a:effectLst/>
                <a:latin typeface="Arial"/>
                <a:ea typeface="Arial"/>
                <a:cs typeface="Arial"/>
                <a:sym typeface="Arial"/>
              </a:rPr>
              <a:t> humanitarian sector to bring the best available actors in a given context into adaptive cash and voucher assistance (CVA) partnerships that deliver timelier and more impactful CVA to people affected by crises. </a:t>
            </a:r>
            <a:endParaRPr lang="en-US" sz="900" dirty="0">
              <a:latin typeface="Montserrat"/>
              <a:ea typeface="Montserrat"/>
              <a:cs typeface="Montserrat"/>
              <a:sym typeface="Montserra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u="none" strike="noStrike" cap="none" noProof="0" dirty="0">
              <a:solidFill>
                <a:srgbClr val="000000"/>
              </a:solidFill>
              <a:effectLst/>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cap="none" noProof="0" dirty="0">
                <a:solidFill>
                  <a:srgbClr val="000000"/>
                </a:solidFill>
                <a:effectLst/>
                <a:latin typeface="Arial"/>
                <a:ea typeface="Arial"/>
                <a:cs typeface="Arial"/>
                <a:sym typeface="Arial"/>
              </a:rPr>
              <a:t>Our goal is to transform </a:t>
            </a:r>
            <a:r>
              <a:rPr lang="en-IN" sz="900" b="0" i="0" u="none" strike="noStrike" cap="none" dirty="0">
                <a:solidFill>
                  <a:srgbClr val="000000"/>
                </a:solidFill>
                <a:effectLst/>
                <a:latin typeface="Arial"/>
                <a:ea typeface="Arial"/>
                <a:cs typeface="Arial"/>
                <a:sym typeface="Arial"/>
              </a:rPr>
              <a:t>CVA to find a </a:t>
            </a:r>
            <a:r>
              <a:rPr lang="en-IN" sz="900" b="0" i="1" u="none" strike="noStrike" cap="none" dirty="0">
                <a:solidFill>
                  <a:srgbClr val="000000"/>
                </a:solidFill>
                <a:effectLst/>
                <a:latin typeface="Arial"/>
                <a:ea typeface="Arial"/>
                <a:cs typeface="Arial"/>
                <a:sym typeface="Arial"/>
              </a:rPr>
              <a:t>better way to meet</a:t>
            </a:r>
            <a:r>
              <a:rPr lang="en-GB" sz="900" b="0" i="1" u="none" strike="noStrike" cap="none" noProof="0" dirty="0">
                <a:solidFill>
                  <a:srgbClr val="000000"/>
                </a:solidFill>
                <a:effectLst/>
                <a:latin typeface="Arial"/>
                <a:ea typeface="Arial"/>
                <a:cs typeface="Arial"/>
                <a:sym typeface="Arial"/>
              </a:rPr>
              <a:t> humanitarian needs and influence the changing landscape</a:t>
            </a:r>
            <a:r>
              <a:rPr lang="en-GB" sz="900" b="0" i="0" u="none" strike="noStrike" cap="none" noProof="0" dirty="0">
                <a:solidFill>
                  <a:srgbClr val="000000"/>
                </a:solidFill>
                <a:effectLst/>
                <a:latin typeface="Arial"/>
                <a:ea typeface="Arial"/>
                <a:cs typeface="Arial"/>
                <a:sym typeface="Arial"/>
              </a:rPr>
              <a:t> by </a:t>
            </a:r>
            <a:r>
              <a:rPr lang="en-GB" sz="900" dirty="0">
                <a:solidFill>
                  <a:srgbClr val="32214D"/>
                </a:solidFill>
                <a:latin typeface="Montserrat Light" panose="00000400000000000000" pitchFamily="50" charset="0"/>
              </a:rPr>
              <a:t>remodelling the way organisations collaborate around cash and voucher programming. Through a widely adopted and consistent platform of collaboration standards, complemented by facilitated partnership brokering, we strive to work together seamlessly. Actors will be able to combine the best of their strengths to meet the complex challenges of humanitarian response quickly and easily. We endeavour to move the cash landscape from a disconnected patchwork of dominant actors to an evolving ecosystem that reduces barriers to entry, generates greater impact and is constantly adapting to the future operating environment. </a:t>
            </a:r>
            <a:endParaRPr lang="en-GB" sz="900" dirty="0">
              <a:latin typeface="Gill Sans Infant Std"/>
              <a:cs typeface="Gill Sans Infant Std"/>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u="none" strike="noStrike" cap="none" noProof="0" dirty="0">
              <a:solidFill>
                <a:srgbClr val="000000"/>
              </a:solidFill>
              <a:effectLst/>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u="none" strike="noStrike" cap="none" noProof="0" dirty="0">
              <a:solidFill>
                <a:srgbClr val="000000"/>
              </a:solidFill>
              <a:effectLst/>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6BD549F9-2052-40E3-8E47-17FFF230AD56}" type="slidenum">
              <a:rPr lang="en-GB" smtClean="0"/>
              <a:t>2</a:t>
            </a:fld>
            <a:endParaRPr lang="en-GB"/>
          </a:p>
        </p:txBody>
      </p:sp>
    </p:spTree>
    <p:extLst>
      <p:ext uri="{BB962C8B-B14F-4D97-AF65-F5344CB8AC3E}">
        <p14:creationId xmlns:p14="http://schemas.microsoft.com/office/powerpoint/2010/main" val="141967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900" dirty="0">
                <a:latin typeface="Montserrat Light"/>
                <a:ea typeface="Montserrat Light"/>
                <a:cs typeface="Montserrat Light"/>
                <a:sym typeface="Montserrat Light"/>
              </a:rPr>
              <a:t>CCD promotes and supports easy, customisable, and scalable collaborations across the cash value chain. </a:t>
            </a:r>
          </a:p>
          <a:p>
            <a:pPr marL="158750" indent="0">
              <a:buNone/>
            </a:pPr>
            <a:endParaRPr lang="en-IN" sz="900" kern="1200" dirty="0">
              <a:solidFill>
                <a:schemeClr val="tx1"/>
              </a:solidFill>
              <a:effectLst/>
              <a:latin typeface="+mn-lt"/>
              <a:ea typeface="+mn-ea"/>
              <a:cs typeface="+mn-cs"/>
            </a:endParaRPr>
          </a:p>
          <a:p>
            <a:pPr marL="158750" indent="0">
              <a:buNone/>
            </a:pPr>
            <a:r>
              <a:rPr lang="en-IN" sz="900" kern="1200" dirty="0">
                <a:solidFill>
                  <a:schemeClr val="tx1"/>
                </a:solidFill>
                <a:effectLst/>
                <a:latin typeface="+mn-lt"/>
                <a:ea typeface="+mn-ea"/>
                <a:cs typeface="+mn-cs"/>
              </a:rPr>
              <a:t>Partners in the CCD network are establishing norms of collaboration across the CVA value chain and increasing opportunities to work together. </a:t>
            </a:r>
            <a:r>
              <a:rPr lang="en-GB" sz="900" kern="1200" dirty="0">
                <a:solidFill>
                  <a:schemeClr val="tx1"/>
                </a:solidFill>
                <a:effectLst/>
                <a:latin typeface="+mn-lt"/>
                <a:ea typeface="+mn-ea"/>
                <a:cs typeface="+mn-cs"/>
              </a:rPr>
              <a:t>Within each country, the network forms rapid, reliable partnerships that share responsibilities and harness the best of each organisation to improve the efficiency and effectiveness of our cash programmes to: </a:t>
            </a:r>
          </a:p>
          <a:p>
            <a:pPr marL="822960" lvl="1" indent="-274320">
              <a:buFont typeface="Arial" panose="020B0604020202020204" pitchFamily="34" charset="0"/>
              <a:buChar char="•"/>
            </a:pPr>
            <a:r>
              <a:rPr lang="en-GB" sz="900" kern="1200" dirty="0">
                <a:solidFill>
                  <a:schemeClr val="tx1"/>
                </a:solidFill>
                <a:effectLst/>
                <a:latin typeface="+mn-lt"/>
                <a:ea typeface="+mn-ea"/>
                <a:cs typeface="+mn-cs"/>
              </a:rPr>
              <a:t>better serve affected populations</a:t>
            </a:r>
          </a:p>
          <a:p>
            <a:pPr marL="822960" lvl="1"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avoid duplication</a:t>
            </a:r>
          </a:p>
          <a:p>
            <a:pPr marL="822960" lvl="1"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address technical challenges more effectively</a:t>
            </a:r>
          </a:p>
          <a:p>
            <a:pPr marL="822960" lvl="1"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capitalise on the strengths of each actor</a:t>
            </a:r>
          </a:p>
          <a:p>
            <a:pPr marL="822960" lvl="1"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and harness the power behind combined voices to influence advocacy. </a:t>
            </a:r>
          </a:p>
          <a:p>
            <a:pPr marL="158750" indent="0">
              <a:buNone/>
            </a:pPr>
            <a:endParaRPr lang="en-GB" sz="900" kern="1200" dirty="0">
              <a:solidFill>
                <a:schemeClr val="tx1"/>
              </a:solidFill>
              <a:effectLst/>
              <a:latin typeface="+mn-lt"/>
              <a:ea typeface="+mn-ea"/>
              <a:cs typeface="+mn-cs"/>
            </a:endParaRPr>
          </a:p>
          <a:p>
            <a:pPr marL="158750" indent="0">
              <a:buNone/>
            </a:pPr>
            <a:endParaRPr lang="en-GB" sz="9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D549F9-2052-40E3-8E47-17FFF230AD56}" type="slidenum">
              <a:rPr lang="en-GB" smtClean="0"/>
              <a:t>3</a:t>
            </a:fld>
            <a:endParaRPr lang="en-GB"/>
          </a:p>
        </p:txBody>
      </p:sp>
    </p:spTree>
    <p:extLst>
      <p:ext uri="{BB962C8B-B14F-4D97-AF65-F5344CB8AC3E}">
        <p14:creationId xmlns:p14="http://schemas.microsoft.com/office/powerpoint/2010/main" val="311398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r>
              <a:rPr lang="en-US" sz="1100" b="1" i="0" u="none" strike="noStrike" cap="none" dirty="0">
                <a:solidFill>
                  <a:srgbClr val="000000"/>
                </a:solidFill>
                <a:latin typeface="Montserrat" panose="02000505000000020004" pitchFamily="2" charset="77"/>
                <a:cs typeface="Arial"/>
                <a:sym typeface="Arial"/>
              </a:rPr>
              <a:t>GLOBAL MODEL &amp; GOVERNANCE</a:t>
            </a:r>
          </a:p>
          <a:p>
            <a:pPr marL="800100" lvl="1" indent="-342900">
              <a:buFont typeface="Arial" panose="020B0604020202020204" pitchFamily="34" charset="0"/>
              <a:buChar char="•"/>
            </a:pPr>
            <a:r>
              <a:rPr lang="en-US" sz="1100" dirty="0">
                <a:latin typeface="Montserrat" panose="02000505000000020004" pitchFamily="2" charset="77"/>
              </a:rPr>
              <a:t>Business model development and related longer-term governance</a:t>
            </a:r>
          </a:p>
          <a:p>
            <a:pPr marL="800100" lvl="1" indent="-342900">
              <a:buFont typeface="Arial" panose="020B0604020202020204" pitchFamily="34" charset="0"/>
              <a:buChar char="•"/>
            </a:pPr>
            <a:r>
              <a:rPr lang="en-US" sz="1100" dirty="0">
                <a:latin typeface="Montserrat" panose="02000505000000020004" pitchFamily="2" charset="77"/>
              </a:rPr>
              <a:t>Interim governance structure and membership</a:t>
            </a:r>
          </a:p>
          <a:p>
            <a:pPr marL="800100" lvl="1" indent="-342900">
              <a:buFont typeface="Arial" panose="020B0604020202020204" pitchFamily="34" charset="0"/>
              <a:buChar char="•"/>
            </a:pPr>
            <a:r>
              <a:rPr lang="en-US" sz="1100" dirty="0">
                <a:latin typeface="Montserrat" panose="02000505000000020004" pitchFamily="2" charset="77"/>
              </a:rPr>
              <a:t>Resourcing the CCD </a:t>
            </a:r>
          </a:p>
          <a:p>
            <a:pPr marL="800100" lvl="1" indent="-342900">
              <a:buFont typeface="Arial" panose="020B0604020202020204" pitchFamily="34" charset="0"/>
              <a:buChar char="•"/>
            </a:pPr>
            <a:r>
              <a:rPr lang="en-US" sz="1100" dirty="0">
                <a:latin typeface="Montserrat" panose="02000505000000020004" pitchFamily="2" charset="77"/>
              </a:rPr>
              <a:t>Advocacy and </a:t>
            </a:r>
            <a:r>
              <a:rPr lang="en-US" sz="1100" dirty="0" err="1">
                <a:latin typeface="Montserrat" panose="02000505000000020004" pitchFamily="2" charset="77"/>
              </a:rPr>
              <a:t>socialisation</a:t>
            </a:r>
            <a:endParaRPr lang="en-US" sz="1100" dirty="0">
              <a:latin typeface="Montserrat" panose="02000505000000020004" pitchFamily="2" charset="77"/>
            </a:endParaRPr>
          </a:p>
          <a:p>
            <a:pPr marL="800100" lvl="1" indent="-342900">
              <a:buFont typeface="Arial" panose="020B0604020202020204" pitchFamily="34" charset="0"/>
              <a:buChar char="•"/>
            </a:pPr>
            <a:endParaRPr lang="en-US" sz="1100" dirty="0">
              <a:latin typeface="Montserrat" panose="02000505000000020004" pitchFamily="2" charset="77"/>
            </a:endParaRPr>
          </a:p>
          <a:p>
            <a:pPr marL="0" lvl="0" indent="0">
              <a:buFont typeface="Arial" panose="020B0604020202020204" pitchFamily="34" charset="0"/>
              <a:buNone/>
            </a:pPr>
            <a:r>
              <a:rPr lang="en-US" sz="1100" b="1" dirty="0">
                <a:latin typeface="Montserrat" panose="02000505000000020004" pitchFamily="2" charset="77"/>
              </a:rPr>
              <a:t>COLLABORATION PRODUCTS &amp; SERVICES</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Local CCD Model</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Collaboration Toolkit</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People Model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Training curriculum development</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Conducting training</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Roster development</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Impact Model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Impact model</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MEAL framework</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Evaluations</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Data (Interoperability)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Data sharing agreement finalization and pilots</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Ongoing technical assistance as needed</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Data trust research and development</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Supply Chain (Interoperability)</a:t>
            </a:r>
            <a:r>
              <a:rPr lang="en-US" sz="1100" b="1"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Research and piloting common procurement standards, framework agreements and other solutions</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 Digital Products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Modeling tool</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Marketplace mapping</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Collaboration analytics</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Overall response environment analytics</a:t>
            </a:r>
          </a:p>
          <a:p>
            <a:pPr lvl="1" algn="just"/>
            <a:endParaRPr lang="en-US" sz="1100" dirty="0">
              <a:effectLst/>
              <a:latin typeface="Montserrat" panose="02000505000000020004" pitchFamily="2" charset="77"/>
              <a:ea typeface="Calibri" panose="020F0502020204030204" pitchFamily="34" charset="0"/>
              <a:cs typeface="Times New Roman" panose="02020603050405020304" pitchFamily="18" charset="0"/>
            </a:endParaRPr>
          </a:p>
          <a:p>
            <a:pPr marL="158750" lvl="0" indent="0" algn="just">
              <a:buNone/>
            </a:pPr>
            <a:r>
              <a:rPr lang="en-US" sz="1100" b="1" dirty="0">
                <a:effectLst/>
                <a:latin typeface="Montserrat" panose="02000505000000020004" pitchFamily="2" charset="77"/>
                <a:ea typeface="Calibri" panose="020F0502020204030204" pitchFamily="34" charset="0"/>
                <a:cs typeface="Times New Roman" panose="02020603050405020304" pitchFamily="18" charset="0"/>
              </a:rPr>
              <a:t>IMPLEMENTATION</a:t>
            </a:r>
          </a:p>
          <a:p>
            <a:r>
              <a:rPr lang="en-US" sz="1100" dirty="0">
                <a:latin typeface="Montserrat" panose="02000505000000020004" pitchFamily="2" charset="77"/>
              </a:rPr>
              <a:t>Country support and scaling:</a:t>
            </a:r>
          </a:p>
          <a:p>
            <a:pPr lvl="1"/>
            <a:r>
              <a:rPr lang="en-US" sz="1100" dirty="0">
                <a:latin typeface="Montserrat" panose="02000505000000020004" pitchFamily="2" charset="77"/>
              </a:rPr>
              <a:t>Year One: 5 CCD platforms opened</a:t>
            </a:r>
          </a:p>
          <a:p>
            <a:pPr lvl="1"/>
            <a:r>
              <a:rPr lang="en-US" sz="1100" dirty="0">
                <a:latin typeface="Montserrat" panose="02000505000000020004" pitchFamily="2" charset="77"/>
              </a:rPr>
              <a:t>Year Two: 10 CCD platforms opened</a:t>
            </a:r>
          </a:p>
          <a:p>
            <a:pPr lvl="1"/>
            <a:r>
              <a:rPr lang="en-US" sz="1100" dirty="0">
                <a:latin typeface="Montserrat" panose="02000505000000020004" pitchFamily="2" charset="77"/>
              </a:rPr>
              <a:t>Year Three: 15 CCD platforms opened</a:t>
            </a:r>
            <a:endParaRPr lang="en-US" sz="1100" dirty="0">
              <a:effectLst/>
              <a:latin typeface="Montserrat" panose="02000505000000020004" pitchFamily="2" charset="77"/>
              <a:ea typeface="Calibri" panose="020F0502020204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latin typeface="Montserrat" panose="02000505000000020004" pitchFamily="2" charset="77"/>
              </a:rPr>
              <a:t>Communications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dirty="0">
                <a:latin typeface="Montserrat" panose="02000505000000020004" pitchFamily="2" charset="77"/>
              </a:rPr>
              <a:t>Roster management</a:t>
            </a:r>
          </a:p>
          <a:p>
            <a:pPr marL="158750" indent="0">
              <a:buNone/>
            </a:pPr>
            <a:endParaRPr lang="en-US" dirty="0"/>
          </a:p>
        </p:txBody>
      </p:sp>
    </p:spTree>
    <p:extLst>
      <p:ext uri="{BB962C8B-B14F-4D97-AF65-F5344CB8AC3E}">
        <p14:creationId xmlns:p14="http://schemas.microsoft.com/office/powerpoint/2010/main" val="283087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CF5B01-D675-4821-BAA5-501FDA02182E}"/>
              </a:ext>
            </a:extLst>
          </p:cNvPr>
          <p:cNvSpPr>
            <a:spLocks noGrp="1"/>
          </p:cNvSpPr>
          <p:nvPr>
            <p:ph type="body" idx="1"/>
          </p:nvPr>
        </p:nvSpPr>
        <p:spPr/>
        <p:txBody>
          <a:bodyPr/>
          <a:lstStyle/>
          <a:p>
            <a:pPr marL="158750" indent="0">
              <a:buNone/>
            </a:pPr>
            <a:r>
              <a:rPr lang="en-GB" sz="1100" b="1" i="0" u="none" strike="noStrike" cap="none" dirty="0">
                <a:solidFill>
                  <a:srgbClr val="000000"/>
                </a:solidFill>
                <a:effectLst/>
                <a:latin typeface="Arial"/>
                <a:ea typeface="Arial"/>
                <a:cs typeface="Arial"/>
                <a:sym typeface="Arial"/>
              </a:rPr>
              <a:t>CCD Business model: </a:t>
            </a:r>
            <a:r>
              <a:rPr lang="en-GB" sz="1100" b="0" i="0" u="none" strike="noStrike" cap="none" dirty="0">
                <a:solidFill>
                  <a:srgbClr val="000000"/>
                </a:solidFill>
                <a:effectLst/>
                <a:latin typeface="Arial"/>
                <a:ea typeface="Arial"/>
                <a:cs typeface="Arial"/>
                <a:sym typeface="Arial"/>
              </a:rPr>
              <a:t>to take informed choices as to how to structure and govern CCD for the long term. Timeline:</a:t>
            </a:r>
          </a:p>
          <a:p>
            <a:pPr lvl="0"/>
            <a:r>
              <a:rPr lang="en-GB" sz="1100" b="0" i="0" u="none" strike="noStrike" cap="none" dirty="0">
                <a:solidFill>
                  <a:srgbClr val="000000"/>
                </a:solidFill>
                <a:effectLst/>
                <a:latin typeface="Arial"/>
                <a:ea typeface="Arial"/>
                <a:cs typeface="Arial"/>
                <a:sym typeface="Arial"/>
              </a:rPr>
              <a:t>1. Mark Goldring/Penny Lawrence’s consultancy: Define issues to be resolved, decisions and choices to be made and options related to them but not recommending a specific model or choice.  Interviews with co-lead agencies; humanitarian directors, CEO, other networks.</a:t>
            </a:r>
          </a:p>
          <a:p>
            <a:pPr marL="158750" lvl="0" indent="0">
              <a:buNone/>
            </a:pPr>
            <a:r>
              <a:rPr lang="en-GB" sz="1100" b="0" i="0" u="none" strike="noStrike" cap="none" dirty="0">
                <a:solidFill>
                  <a:srgbClr val="000000"/>
                </a:solidFill>
                <a:effectLst/>
                <a:latin typeface="Arial"/>
                <a:ea typeface="Arial"/>
                <a:cs typeface="Arial"/>
                <a:sym typeface="Arial"/>
              </a:rPr>
              <a:t>	</a:t>
            </a:r>
            <a:r>
              <a:rPr lang="en-GB" sz="1100" b="0" i="1" u="none" strike="noStrike" cap="none" dirty="0">
                <a:solidFill>
                  <a:srgbClr val="000000"/>
                </a:solidFill>
                <a:effectLst/>
                <a:latin typeface="Arial"/>
                <a:ea typeface="Arial"/>
                <a:cs typeface="Arial"/>
                <a:sym typeface="Arial"/>
              </a:rPr>
              <a:t>Example of issues are around being transformative but focusing on cash delivery 	aspects only; balancing standardisation and providing room for contextualisation, etc.</a:t>
            </a:r>
            <a:endParaRPr lang="en-GB"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2. Research in the long list of options to define pros and cons (incl. financial restrictions, legal framework, sustainability options</a:t>
            </a:r>
          </a:p>
          <a:p>
            <a:pPr lvl="0"/>
            <a:r>
              <a:rPr lang="en-GB" sz="1100" b="0" i="0" u="none" strike="noStrike" cap="none" dirty="0">
                <a:solidFill>
                  <a:srgbClr val="000000"/>
                </a:solidFill>
                <a:effectLst/>
                <a:latin typeface="Arial"/>
                <a:ea typeface="Arial"/>
                <a:cs typeface="Arial"/>
                <a:sym typeface="Arial"/>
              </a:rPr>
              <a:t>3. choice of the most viable option</a:t>
            </a:r>
            <a:endParaRPr lang="fr-FR" sz="1100" b="0"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Governance modelling: </a:t>
            </a:r>
            <a:r>
              <a:rPr lang="en-GB" sz="1100" b="0" i="0" u="none" strike="noStrike" cap="none" dirty="0">
                <a:solidFill>
                  <a:srgbClr val="000000"/>
                </a:solidFill>
                <a:effectLst/>
                <a:latin typeface="Arial"/>
                <a:ea typeface="Arial"/>
                <a:cs typeface="Arial"/>
                <a:sym typeface="Arial"/>
              </a:rPr>
              <a:t>to be seen in two phases:</a:t>
            </a:r>
          </a:p>
          <a:p>
            <a:pPr marL="457200" indent="-298450"/>
            <a:r>
              <a:rPr lang="en-GB" sz="1100" b="0" i="0" u="none" strike="noStrike" cap="none" dirty="0">
                <a:solidFill>
                  <a:srgbClr val="000000"/>
                </a:solidFill>
                <a:effectLst/>
                <a:latin typeface="Arial"/>
                <a:ea typeface="Arial"/>
                <a:cs typeface="Arial"/>
                <a:sym typeface="Arial"/>
              </a:rPr>
              <a:t>Interim governance. </a:t>
            </a:r>
          </a:p>
          <a:p>
            <a:pPr marL="914400" lvl="1" indent="-298450"/>
            <a:r>
              <a:rPr lang="en-GB" sz="1100" b="0" i="0" u="none" strike="noStrike" cap="none" dirty="0">
                <a:solidFill>
                  <a:srgbClr val="000000"/>
                </a:solidFill>
                <a:effectLst/>
                <a:latin typeface="Arial"/>
                <a:ea typeface="Arial"/>
                <a:cs typeface="Arial"/>
                <a:sym typeface="Arial"/>
              </a:rPr>
              <a:t>Currently, we are revising the governance structure based on ExCom feedbacks these include new structure and related </a:t>
            </a:r>
            <a:r>
              <a:rPr lang="en-GB" sz="1100" b="0" i="0" u="none" strike="noStrike" cap="none" dirty="0" err="1">
                <a:solidFill>
                  <a:srgbClr val="000000"/>
                </a:solidFill>
                <a:effectLst/>
                <a:latin typeface="Arial"/>
                <a:ea typeface="Arial"/>
                <a:cs typeface="Arial"/>
                <a:sym typeface="Arial"/>
              </a:rPr>
              <a:t>ToRs</a:t>
            </a:r>
            <a:r>
              <a:rPr lang="en-GB" sz="1100" b="0" i="0" u="none" strike="noStrike" cap="none" dirty="0">
                <a:solidFill>
                  <a:srgbClr val="000000"/>
                </a:solidFill>
                <a:effectLst/>
                <a:latin typeface="Arial"/>
                <a:ea typeface="Arial"/>
                <a:cs typeface="Arial"/>
                <a:sym typeface="Arial"/>
              </a:rPr>
              <a:t>. In the next weeks, we will engage with the ExCom to get feedbacks.</a:t>
            </a:r>
          </a:p>
          <a:p>
            <a:pPr marL="914400" lvl="1" indent="-298450"/>
            <a:r>
              <a:rPr lang="en-GB" sz="1100" b="0" i="0" u="none" strike="noStrike" cap="none" dirty="0">
                <a:solidFill>
                  <a:srgbClr val="000000"/>
                </a:solidFill>
                <a:effectLst/>
                <a:latin typeface="Arial"/>
                <a:ea typeface="Arial"/>
                <a:cs typeface="Arial"/>
                <a:sym typeface="Arial"/>
              </a:rPr>
              <a:t>We will reflect the decisions in the interim MoU</a:t>
            </a:r>
          </a:p>
          <a:p>
            <a:pPr marL="457200" lvl="0" indent="-298450"/>
            <a:r>
              <a:rPr lang="en-GB" sz="1100" b="0" i="0" u="none" strike="noStrike" cap="none" dirty="0">
                <a:solidFill>
                  <a:srgbClr val="000000"/>
                </a:solidFill>
                <a:effectLst/>
                <a:latin typeface="Arial"/>
                <a:ea typeface="Arial"/>
                <a:cs typeface="Arial"/>
                <a:sym typeface="Arial"/>
              </a:rPr>
              <a:t>Longer term governance: once we have the chosen business model option, we will develop the most conducive governance model for it</a:t>
            </a:r>
          </a:p>
          <a:p>
            <a:pPr marL="914400" lvl="1" indent="-298450"/>
            <a:endParaRPr lang="en-GB" sz="1100" b="0" i="0" u="none" strike="noStrike" cap="none" dirty="0">
              <a:solidFill>
                <a:srgbClr val="000000"/>
              </a:solidFill>
              <a:effectLst/>
              <a:latin typeface="Arial"/>
              <a:ea typeface="Arial"/>
              <a:cs typeface="Arial"/>
              <a:sym typeface="Arial"/>
            </a:endParaRPr>
          </a:p>
          <a:p>
            <a:pPr marL="158750" indent="0">
              <a:buNone/>
            </a:pPr>
            <a:endParaRPr lang="en-GB"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Resourcing: </a:t>
            </a:r>
            <a:r>
              <a:rPr lang="en-GB" sz="1100" b="0" i="0" u="none" strike="noStrike" cap="none" dirty="0">
                <a:solidFill>
                  <a:srgbClr val="000000"/>
                </a:solidFill>
                <a:effectLst/>
                <a:latin typeface="Arial"/>
                <a:ea typeface="Arial"/>
                <a:cs typeface="Arial"/>
                <a:sym typeface="Arial"/>
              </a:rPr>
              <a:t>identification of potential funders, including corporate, philanthropy, and institutional donors to support the development of </a:t>
            </a:r>
            <a:r>
              <a:rPr lang="en-US" sz="1100" dirty="0">
                <a:latin typeface="Montserrat" panose="02000505000000020004" pitchFamily="2" charset="77"/>
                <a:ea typeface="Calibri" panose="020F0502020204030204" pitchFamily="34" charset="0"/>
                <a:cs typeface="Times New Roman" panose="02020603050405020304" pitchFamily="18" charset="0"/>
              </a:rPr>
              <a:t>learning, products,  roster, training, initial deployment, digitalization, advocacy</a:t>
            </a:r>
            <a:r>
              <a:rPr lang="en-GB" sz="1100" b="0" i="0" u="none" strike="noStrike" cap="none" dirty="0">
                <a:solidFill>
                  <a:srgbClr val="000000"/>
                </a:solidFill>
                <a:effectLst/>
                <a:latin typeface="Arial"/>
                <a:ea typeface="Calibri" panose="020F0502020204030204" pitchFamily="34" charset="0"/>
                <a:cs typeface="Arial"/>
                <a:sym typeface="Arial"/>
              </a:rPr>
              <a:t>. </a:t>
            </a:r>
          </a:p>
          <a:p>
            <a:pPr marL="158750" indent="0">
              <a:buNone/>
            </a:pPr>
            <a:r>
              <a:rPr lang="en-GB" sz="1100" b="0" i="0" u="none" strike="noStrike" cap="none" dirty="0">
                <a:solidFill>
                  <a:srgbClr val="000000"/>
                </a:solidFill>
                <a:effectLst/>
                <a:latin typeface="Arial"/>
                <a:ea typeface="Arial"/>
                <a:cs typeface="Arial"/>
                <a:sym typeface="Arial"/>
              </a:rPr>
              <a:t>Resourcing sub-working coming steps are:</a:t>
            </a:r>
          </a:p>
          <a:p>
            <a:pPr marL="457200" indent="-298450"/>
            <a:r>
              <a:rPr lang="en-GB" sz="1100" b="0" i="0" u="none" strike="noStrike" cap="none" dirty="0">
                <a:solidFill>
                  <a:srgbClr val="000000"/>
                </a:solidFill>
                <a:effectLst/>
                <a:latin typeface="Arial"/>
                <a:ea typeface="Arial"/>
                <a:cs typeface="Arial"/>
                <a:sym typeface="Arial"/>
              </a:rPr>
              <a:t>A revision of the overall CCD Concept Note/Master Budget and breaking it down in a series of concept notes that can be socialised to donors/partners.</a:t>
            </a:r>
          </a:p>
          <a:p>
            <a:pPr marL="457200" indent="-298450"/>
            <a:r>
              <a:rPr lang="en-GB" sz="1100" b="0" i="0" u="none" strike="noStrike" cap="none" dirty="0">
                <a:solidFill>
                  <a:srgbClr val="000000"/>
                </a:solidFill>
                <a:effectLst/>
                <a:latin typeface="Arial"/>
                <a:ea typeface="Arial"/>
                <a:cs typeface="Arial"/>
                <a:sym typeface="Arial"/>
              </a:rPr>
              <a:t>Develop a group of grant/fundraising experts and the related coordination mechanisms to approach various donors</a:t>
            </a:r>
          </a:p>
          <a:p>
            <a:pPr marL="158750" indent="0">
              <a:buNone/>
            </a:pPr>
            <a:endParaRPr lang="en-US"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Advocacy: </a:t>
            </a:r>
            <a:endParaRPr lang="en-GB" sz="1100" b="0"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Most of our advocacy work is ad-hoc, either as part of the Grand Bargain or in reaction to other’s positioning. </a:t>
            </a:r>
          </a:p>
          <a:p>
            <a:pPr marL="158750" indent="0">
              <a:buNone/>
            </a:pPr>
            <a:r>
              <a:rPr lang="en-GB" sz="1100" b="0" i="0" u="none" strike="noStrike" cap="none" dirty="0">
                <a:solidFill>
                  <a:srgbClr val="000000"/>
                </a:solidFill>
                <a:effectLst/>
                <a:latin typeface="Arial"/>
                <a:ea typeface="Arial"/>
                <a:cs typeface="Arial"/>
                <a:sym typeface="Arial"/>
              </a:rPr>
              <a:t>Need to have a stronger plan and be active to highlight barriers to a more collaborative effort. </a:t>
            </a:r>
            <a:r>
              <a:rPr lang="en-GB" sz="1100" b="0" i="1" u="none" strike="noStrike" cap="none" dirty="0">
                <a:solidFill>
                  <a:srgbClr val="000000"/>
                </a:solidFill>
                <a:effectLst/>
                <a:latin typeface="Arial"/>
                <a:ea typeface="Arial"/>
                <a:cs typeface="Arial"/>
                <a:sym typeface="Arial"/>
              </a:rPr>
              <a:t>Example</a:t>
            </a:r>
            <a:r>
              <a:rPr lang="en-GB" sz="1100" b="0" i="0" u="none" strike="noStrike" cap="none" dirty="0">
                <a:solidFill>
                  <a:srgbClr val="000000"/>
                </a:solidFill>
                <a:effectLst/>
                <a:latin typeface="Arial"/>
                <a:ea typeface="Arial"/>
                <a:cs typeface="Arial"/>
                <a:sym typeface="Arial"/>
              </a:rPr>
              <a:t>: Messages coming from donors are mixed, strong rhetoric and aspiration for a better (e.g. more inclusive, transparent, connected, etc.) humanitarian system, but at national level, the need for policy and compliance, track records and traditional accountability  balances  these reform aspirations.</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Socialisation:</a:t>
            </a:r>
            <a:r>
              <a:rPr lang="en-GB" sz="1100" b="0" i="0" u="none" strike="noStrike" cap="none" dirty="0">
                <a:solidFill>
                  <a:srgbClr val="000000"/>
                </a:solidFill>
                <a:effectLst/>
                <a:latin typeface="Arial"/>
                <a:ea typeface="Arial"/>
                <a:cs typeface="Arial"/>
                <a:sym typeface="Arial"/>
              </a:rPr>
              <a:t> This area of work spans across my role and the communication role. It includes featuring at events and supporting CCD members to represent the work done in the CCD. </a:t>
            </a:r>
          </a:p>
          <a:p>
            <a:pPr marL="158750" indent="0">
              <a:buNone/>
            </a:pPr>
            <a:r>
              <a:rPr lang="en-GB" sz="1100" b="0" i="1" u="none" strike="noStrike" cap="none" dirty="0">
                <a:solidFill>
                  <a:srgbClr val="000000"/>
                </a:solidFill>
                <a:effectLst/>
                <a:latin typeface="Arial"/>
                <a:ea typeface="Arial"/>
                <a:cs typeface="Arial"/>
                <a:sym typeface="Arial"/>
              </a:rPr>
              <a:t>Examples</a:t>
            </a:r>
            <a:r>
              <a:rPr lang="en-GB" sz="1100" b="0" i="0" u="none" strike="noStrike" cap="none" dirty="0">
                <a:solidFill>
                  <a:srgbClr val="000000"/>
                </a:solidFill>
                <a:effectLst/>
                <a:latin typeface="Arial"/>
                <a:ea typeface="Arial"/>
                <a:cs typeface="Arial"/>
                <a:sym typeface="Arial"/>
              </a:rPr>
              <a:t>: ALNAP annual event marketplace; HNPW presentation; Cash week; support Global refugee Forum pledge from Colombia; presentations to German NGO forum; presentation to CWG in countries.</a:t>
            </a: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Support to working group set-up: </a:t>
            </a:r>
            <a:r>
              <a:rPr lang="en-GB" sz="1100" b="0" i="0" u="none" strike="noStrike" cap="none" dirty="0">
                <a:solidFill>
                  <a:srgbClr val="000000"/>
                </a:solidFill>
                <a:effectLst/>
                <a:latin typeface="Arial"/>
                <a:ea typeface="Arial"/>
                <a:cs typeface="Arial"/>
                <a:sym typeface="Arial"/>
              </a:rPr>
              <a:t>support working groups in set-up phase (provision of contacts and material)+ ad-hoc requests (for instance support the social protection WG with a animation specialist during the cash week)</a:t>
            </a: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6998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CF5B01-D675-4821-BAA5-501FDA02182E}"/>
              </a:ext>
            </a:extLst>
          </p:cNvPr>
          <p:cNvSpPr>
            <a:spLocks noGrp="1"/>
          </p:cNvSpPr>
          <p:nvPr>
            <p:ph type="body" idx="1"/>
          </p:nvPr>
        </p:nvSpPr>
        <p:spPr/>
        <p:txBody>
          <a:bodyPr/>
          <a:lstStyle/>
          <a:p>
            <a:pPr marL="15875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2755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1393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CD Template DRAFT 2">
  <p:cSld name="TITLE_2">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730800" y="1921250"/>
            <a:ext cx="7214100" cy="2052600"/>
          </a:xfrm>
          <a:prstGeom prst="rect">
            <a:avLst/>
          </a:prstGeom>
          <a:noFill/>
          <a:ln>
            <a:noFill/>
          </a:ln>
        </p:spPr>
        <p:txBody>
          <a:bodyPr spcFirstLastPara="1" wrap="square" lIns="91425" tIns="91425" rIns="91425" bIns="91425" anchor="b" anchorCtr="0"/>
          <a:lstStyle>
            <a:lvl1pPr marR="0" lvl="0" rtl="0">
              <a:lnSpc>
                <a:spcPct val="100000"/>
              </a:lnSpc>
              <a:spcBef>
                <a:spcPts val="0"/>
              </a:spcBef>
              <a:spcAft>
                <a:spcPts val="0"/>
              </a:spcAft>
              <a:buClr>
                <a:schemeClr val="dk1"/>
              </a:buClr>
              <a:buSzPts val="3600"/>
              <a:buFont typeface="Montserrat Thin"/>
              <a:buNone/>
              <a:defRPr sz="3600" b="0" i="0" u="none" strike="noStrike" cap="none">
                <a:solidFill>
                  <a:schemeClr val="dk1"/>
                </a:solidFill>
                <a:latin typeface="Montserrat Thin"/>
                <a:ea typeface="Montserrat Thin"/>
                <a:cs typeface="Montserrat Thin"/>
                <a:sym typeface="Montserrat Thin"/>
              </a:defRPr>
            </a:lvl1pPr>
            <a:lvl2pPr marR="0" lvl="1"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730907" y="4010800"/>
            <a:ext cx="7214100" cy="792600"/>
          </a:xfrm>
          <a:prstGeom prst="rect">
            <a:avLst/>
          </a:prstGeom>
          <a:noFill/>
          <a:ln>
            <a:noFill/>
          </a:ln>
        </p:spPr>
        <p:txBody>
          <a:bodyPr spcFirstLastPara="1" wrap="square" lIns="91425" tIns="91425" rIns="91425" bIns="91425" anchor="t" anchorCtr="0"/>
          <a:lstStyle>
            <a:lvl1pPr marR="0" lvl="0" rtl="0">
              <a:lnSpc>
                <a:spcPct val="100000"/>
              </a:lnSpc>
              <a:spcBef>
                <a:spcPts val="0"/>
              </a:spcBef>
              <a:spcAft>
                <a:spcPts val="0"/>
              </a:spcAft>
              <a:buClr>
                <a:srgbClr val="000000"/>
              </a:buClr>
              <a:buSzPts val="2400"/>
              <a:buFont typeface="Montserrat Light"/>
              <a:buNone/>
              <a:defRPr sz="2400" b="0" i="0" u="none" strike="noStrike" cap="none">
                <a:solidFill>
                  <a:srgbClr val="000000"/>
                </a:solidFill>
                <a:latin typeface="Montserrat Light"/>
                <a:ea typeface="Montserrat Light"/>
                <a:cs typeface="Montserrat Light"/>
                <a:sym typeface="Montserrat Light"/>
              </a:defRPr>
            </a:lvl1pPr>
            <a:lvl2pPr marR="0" lvl="1" rtl="0">
              <a:lnSpc>
                <a:spcPct val="100000"/>
              </a:lnSpc>
              <a:spcBef>
                <a:spcPts val="0"/>
              </a:spcBef>
              <a:spcAft>
                <a:spcPts val="0"/>
              </a:spcAft>
              <a:buClr>
                <a:srgbClr val="000000"/>
              </a:buClr>
              <a:buSzPts val="2800"/>
              <a:buFont typeface="Montserrat"/>
              <a:buNone/>
              <a:defRPr sz="2800" b="0" i="0" u="none" strike="noStrike" cap="none">
                <a:solidFill>
                  <a:srgbClr val="000000"/>
                </a:solidFill>
                <a:latin typeface="Montserrat"/>
                <a:ea typeface="Montserrat"/>
                <a:cs typeface="Montserrat"/>
                <a:sym typeface="Montserrat"/>
              </a:defRPr>
            </a:lvl2pPr>
            <a:lvl3pPr marR="0" lvl="2" rtl="0">
              <a:lnSpc>
                <a:spcPct val="100000"/>
              </a:lnSpc>
              <a:spcBef>
                <a:spcPts val="0"/>
              </a:spcBef>
              <a:spcAft>
                <a:spcPts val="0"/>
              </a:spcAft>
              <a:buClr>
                <a:srgbClr val="000000"/>
              </a:buClr>
              <a:buSzPts val="2800"/>
              <a:buFont typeface="Montserrat Light"/>
              <a:buNone/>
              <a:defRPr sz="2800" b="0" i="0" u="none" strike="noStrike" cap="none">
                <a:solidFill>
                  <a:srgbClr val="000000"/>
                </a:solidFill>
                <a:latin typeface="Montserrat Light"/>
                <a:ea typeface="Montserrat Light"/>
                <a:cs typeface="Montserrat Light"/>
                <a:sym typeface="Montserrat Light"/>
              </a:defRPr>
            </a:lvl3pPr>
            <a:lvl4pPr marR="0" lvl="3" rtl="0">
              <a:lnSpc>
                <a:spcPct val="100000"/>
              </a:lnSpc>
              <a:spcBef>
                <a:spcPts val="0"/>
              </a:spcBef>
              <a:spcAft>
                <a:spcPts val="0"/>
              </a:spcAft>
              <a:buClr>
                <a:srgbClr val="000000"/>
              </a:buClr>
              <a:buSzPts val="2800"/>
              <a:buFont typeface="Montserrat"/>
              <a:buNone/>
              <a:defRPr sz="2800" b="0" i="0" u="none" strike="noStrike" cap="none">
                <a:solidFill>
                  <a:srgbClr val="000000"/>
                </a:solidFill>
                <a:latin typeface="Montserrat"/>
                <a:ea typeface="Montserrat"/>
                <a:cs typeface="Montserrat"/>
                <a:sym typeface="Montserrat"/>
              </a:defRPr>
            </a:lvl4pPr>
            <a:lvl5pPr marR="0" lvl="4"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16" name="Shape 16"/>
          <p:cNvPicPr preferRelativeResize="0"/>
          <p:nvPr/>
        </p:nvPicPr>
        <p:blipFill rotWithShape="1">
          <a:blip r:embed="rId2">
            <a:alphaModFix/>
          </a:blip>
          <a:srcRect/>
          <a:stretch/>
        </p:blipFill>
        <p:spPr>
          <a:xfrm>
            <a:off x="2566425" y="664750"/>
            <a:ext cx="3543047" cy="2052598"/>
          </a:xfrm>
          <a:prstGeom prst="rect">
            <a:avLst/>
          </a:prstGeom>
          <a:noFill/>
          <a:ln>
            <a:noFill/>
          </a:ln>
        </p:spPr>
      </p:pic>
      <p:pic>
        <p:nvPicPr>
          <p:cNvPr id="17" name="Shape 17"/>
          <p:cNvPicPr preferRelativeResize="0"/>
          <p:nvPr/>
        </p:nvPicPr>
        <p:blipFill rotWithShape="1">
          <a:blip r:embed="rId3">
            <a:alphaModFix/>
          </a:blip>
          <a:srcRect l="1185" t="7606" b="83547"/>
          <a:stretch/>
        </p:blipFill>
        <p:spPr>
          <a:xfrm>
            <a:off x="730800" y="2992625"/>
            <a:ext cx="7417902" cy="455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277802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l="2485" t="1145" r="15479" b="2561"/>
          <a:stretch/>
        </p:blipFill>
        <p:spPr>
          <a:xfrm rot="5400000" flipH="1">
            <a:off x="4626427" y="636198"/>
            <a:ext cx="5153771" cy="3881375"/>
          </a:xfrm>
          <a:prstGeom prst="rect">
            <a:avLst/>
          </a:prstGeom>
          <a:noFill/>
          <a:ln>
            <a:noFill/>
          </a:ln>
        </p:spPr>
      </p:pic>
      <p:sp>
        <p:nvSpPr>
          <p:cNvPr id="28" name="Shape 28"/>
          <p:cNvSpPr txBox="1">
            <a:spLocks noGrp="1"/>
          </p:cNvSpPr>
          <p:nvPr>
            <p:ph type="title"/>
          </p:nvPr>
        </p:nvSpPr>
        <p:spPr>
          <a:xfrm>
            <a:off x="311700" y="2150850"/>
            <a:ext cx="4816500" cy="841800"/>
          </a:xfrm>
          <a:prstGeom prst="rect">
            <a:avLst/>
          </a:prstGeom>
          <a:solidFill>
            <a:srgbClr val="FFFFFF"/>
          </a:solidFill>
          <a:ln>
            <a:noFill/>
          </a:ln>
        </p:spPr>
        <p:txBody>
          <a:bodyPr spcFirstLastPara="1" wrap="square" lIns="91425" tIns="91425" rIns="91425" bIns="91425" anchor="ctr" anchorCtr="0"/>
          <a:lstStyle>
            <a:lvl1pPr marR="0" lvl="0" rtl="0">
              <a:lnSpc>
                <a:spcPct val="100000"/>
              </a:lnSpc>
              <a:spcBef>
                <a:spcPts val="0"/>
              </a:spcBef>
              <a:spcAft>
                <a:spcPts val="0"/>
              </a:spcAft>
              <a:buClr>
                <a:schemeClr val="dk1"/>
              </a:buClr>
              <a:buSzPts val="3600"/>
              <a:buFont typeface="Montserrat Thin"/>
              <a:buNone/>
              <a:defRPr sz="3600" b="0" i="0" u="none" strike="noStrike" cap="none">
                <a:solidFill>
                  <a:schemeClr val="dk1"/>
                </a:solidFill>
                <a:highlight>
                  <a:srgbClr val="FFFFFF"/>
                </a:highlight>
                <a:latin typeface="Montserrat Thin"/>
                <a:ea typeface="Montserrat Thin"/>
                <a:cs typeface="Montserrat Thin"/>
                <a:sym typeface="Montserrat Thin"/>
              </a:defRPr>
            </a:lvl1pPr>
            <a:lvl2pPr marR="0" lvl="1"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pic>
        <p:nvPicPr>
          <p:cNvPr id="29" name="Shape 29"/>
          <p:cNvPicPr preferRelativeResize="0"/>
          <p:nvPr/>
        </p:nvPicPr>
        <p:blipFill rotWithShape="1">
          <a:blip r:embed="rId3">
            <a:alphaModFix/>
          </a:blip>
          <a:srcRect l="1185" t="7606" b="83547"/>
          <a:stretch/>
        </p:blipFill>
        <p:spPr>
          <a:xfrm>
            <a:off x="311700" y="4707125"/>
            <a:ext cx="4565301" cy="455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11700" y="27357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Montserrat Thin"/>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1pPr>
            <a:lvl2pPr marL="914400" marR="0" lvl="1" indent="-304800" algn="l" rtl="0">
              <a:lnSpc>
                <a:spcPct val="115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2pPr>
            <a:lvl3pPr marL="1371600" marR="0" lvl="2" indent="-304800" algn="l" rtl="0">
              <a:lnSpc>
                <a:spcPct val="115000"/>
              </a:lnSpc>
              <a:spcBef>
                <a:spcPts val="1600"/>
              </a:spcBef>
              <a:spcAft>
                <a:spcPts val="0"/>
              </a:spcAft>
              <a:buClr>
                <a:srgbClr val="000000"/>
              </a:buClr>
              <a:buSzPts val="1200"/>
              <a:buFont typeface="Montserrat Light"/>
              <a:buChar char="■"/>
              <a:defRPr sz="1200" b="0" i="0" u="none" strike="noStrike" cap="none">
                <a:solidFill>
                  <a:srgbClr val="000000"/>
                </a:solidFill>
                <a:latin typeface="Montserrat Light"/>
                <a:ea typeface="Montserrat Light"/>
                <a:cs typeface="Montserrat Light"/>
                <a:sym typeface="Montserrat Light"/>
              </a:defRPr>
            </a:lvl3pPr>
            <a:lvl4pPr marL="1828800" marR="0" lvl="3" indent="-304800" algn="l" rtl="0">
              <a:lnSpc>
                <a:spcPct val="115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1pPr>
            <a:lvl2pPr marL="914400" marR="0" lvl="1" indent="-304800" algn="l" rtl="0">
              <a:lnSpc>
                <a:spcPct val="115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2pPr>
            <a:lvl3pPr marL="1371600" marR="0" lvl="2" indent="-304800" algn="l" rtl="0">
              <a:lnSpc>
                <a:spcPct val="115000"/>
              </a:lnSpc>
              <a:spcBef>
                <a:spcPts val="1600"/>
              </a:spcBef>
              <a:spcAft>
                <a:spcPts val="0"/>
              </a:spcAft>
              <a:buClr>
                <a:srgbClr val="000000"/>
              </a:buClr>
              <a:buSzPts val="1200"/>
              <a:buFont typeface="Montserrat Light"/>
              <a:buChar char="■"/>
              <a:defRPr sz="1200" b="0" i="0" u="none" strike="noStrike" cap="none">
                <a:solidFill>
                  <a:srgbClr val="000000"/>
                </a:solidFill>
                <a:latin typeface="Montserrat Light"/>
                <a:ea typeface="Montserrat Light"/>
                <a:cs typeface="Montserrat Light"/>
                <a:sym typeface="Montserrat Light"/>
              </a:defRPr>
            </a:lvl3pPr>
            <a:lvl4pPr marL="1828800" marR="0" lvl="3" indent="-304800" algn="l" rtl="0">
              <a:lnSpc>
                <a:spcPct val="115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pic>
        <p:nvPicPr>
          <p:cNvPr id="44" name="Shape 44"/>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45" name="Shape 45"/>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27357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Montserrat Thin"/>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pic>
        <p:nvPicPr>
          <p:cNvPr id="48" name="Shape 48"/>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49" name="Shape 49"/>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690750" y="450150"/>
            <a:ext cx="63345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Montserrat Thin"/>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pic>
        <p:nvPicPr>
          <p:cNvPr id="58" name="Shape 58"/>
          <p:cNvPicPr preferRelativeResize="0"/>
          <p:nvPr/>
        </p:nvPicPr>
        <p:blipFill>
          <a:blip r:embed="rId2">
            <a:alphaModFix/>
          </a:blip>
          <a:stretch>
            <a:fillRect/>
          </a:stretch>
        </p:blipFill>
        <p:spPr>
          <a:xfrm>
            <a:off x="9" y="0"/>
            <a:ext cx="8573885" cy="51435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EFEFEF"/>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19325" y="450150"/>
            <a:ext cx="62103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Montserrat Thin"/>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pic>
        <p:nvPicPr>
          <p:cNvPr id="61" name="Shape 61"/>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62" name="Shape 62"/>
          <p:cNvPicPr preferRelativeResize="0"/>
          <p:nvPr/>
        </p:nvPicPr>
        <p:blipFill>
          <a:blip r:embed="rId3">
            <a:alphaModFix/>
          </a:blip>
          <a:stretch>
            <a:fillRect/>
          </a:stretch>
        </p:blipFill>
        <p:spPr>
          <a:xfrm>
            <a:off x="-29841" y="0"/>
            <a:ext cx="8573885" cy="51435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000000"/>
              </a:buClr>
              <a:buSzPts val="1800"/>
              <a:buFont typeface="Montserrat"/>
              <a:buNone/>
              <a:defRPr sz="1800" b="0" i="0" u="none" strike="noStrike" cap="none">
                <a:solidFill>
                  <a:srgbClr val="000000"/>
                </a:solidFill>
                <a:latin typeface="Montserrat"/>
                <a:ea typeface="Montserrat"/>
                <a:cs typeface="Montserrat"/>
                <a:sym typeface="Montserrat"/>
              </a:defRPr>
            </a:lvl1pPr>
          </a:lstStyle>
          <a:p>
            <a:endParaRPr/>
          </a:p>
        </p:txBody>
      </p:sp>
      <p:pic>
        <p:nvPicPr>
          <p:cNvPr id="72" name="Shape 72"/>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73" name="Shape 73"/>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311700" y="4230575"/>
            <a:ext cx="4405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000000"/>
              </a:buClr>
              <a:buSzPts val="3600"/>
              <a:buFont typeface="Montserrat Thin"/>
              <a:buNone/>
              <a:defRPr sz="3600" i="0" u="none" strike="noStrike" cap="none">
                <a:solidFill>
                  <a:srgbClr val="000000"/>
                </a:solidFill>
                <a:latin typeface="Montserrat Thin"/>
                <a:ea typeface="Montserrat Thin"/>
                <a:cs typeface="Montserrat Thin"/>
                <a:sym typeface="Montserrat Thin"/>
              </a:defRPr>
            </a:lvl1pPr>
          </a:lstStyle>
          <a:p>
            <a:endParaRPr/>
          </a:p>
        </p:txBody>
      </p:sp>
      <p:pic>
        <p:nvPicPr>
          <p:cNvPr id="76" name="Shape 76"/>
          <p:cNvPicPr preferRelativeResize="0"/>
          <p:nvPr/>
        </p:nvPicPr>
        <p:blipFill rotWithShape="1">
          <a:blip r:embed="rId2">
            <a:alphaModFix/>
          </a:blip>
          <a:srcRect l="1185" t="7606" b="83547"/>
          <a:stretch/>
        </p:blipFill>
        <p:spPr>
          <a:xfrm>
            <a:off x="3984125" y="4631400"/>
            <a:ext cx="5159875" cy="455000"/>
          </a:xfrm>
          <a:prstGeom prst="rect">
            <a:avLst/>
          </a:prstGeom>
          <a:noFill/>
          <a:ln>
            <a:noFill/>
          </a:ln>
        </p:spPr>
      </p:pic>
      <p:pic>
        <p:nvPicPr>
          <p:cNvPr id="77" name="Shape 77"/>
          <p:cNvPicPr preferRelativeResize="0"/>
          <p:nvPr/>
        </p:nvPicPr>
        <p:blipFill>
          <a:blip r:embed="rId3">
            <a:alphaModFix/>
          </a:blip>
          <a:stretch>
            <a:fillRect/>
          </a:stretch>
        </p:blipFill>
        <p:spPr>
          <a:xfrm>
            <a:off x="-27900" y="-31875"/>
            <a:ext cx="6544019" cy="39257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7200"/>
              <a:buFont typeface="Montserrat Thin"/>
              <a:buNone/>
              <a:defRPr sz="7200" b="0" i="0" u="none" strike="noStrike" cap="none">
                <a:solidFill>
                  <a:schemeClr val="dk1"/>
                </a:solidFill>
                <a:latin typeface="Montserrat Thin"/>
                <a:ea typeface="Montserrat Thin"/>
                <a:cs typeface="Montserrat Thin"/>
                <a:sym typeface="Montserrat Thin"/>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rgbClr val="000000"/>
              </a:buClr>
              <a:buSzPts val="1800"/>
              <a:buFont typeface="Montserrat"/>
              <a:buChar char="●"/>
              <a:defRPr sz="1800" b="0" i="0" u="none" strike="noStrike" cap="none">
                <a:solidFill>
                  <a:srgbClr val="000000"/>
                </a:solidFill>
                <a:latin typeface="Montserrat"/>
                <a:ea typeface="Montserrat"/>
                <a:cs typeface="Montserrat"/>
                <a:sym typeface="Montserrat"/>
              </a:defRPr>
            </a:lvl1pPr>
            <a:lvl2pPr marL="914400" marR="0" lvl="1" indent="-317500" algn="ctr" rtl="0">
              <a:lnSpc>
                <a:spcPct val="115000"/>
              </a:lnSpc>
              <a:spcBef>
                <a:spcPts val="160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2pPr>
            <a:lvl3pPr marL="1371600" marR="0" lvl="2" indent="-317500" algn="ctr" rtl="0">
              <a:lnSpc>
                <a:spcPct val="115000"/>
              </a:lnSpc>
              <a:spcBef>
                <a:spcPts val="1600"/>
              </a:spcBef>
              <a:spcAft>
                <a:spcPts val="0"/>
              </a:spcAft>
              <a:buClr>
                <a:srgbClr val="000000"/>
              </a:buClr>
              <a:buSzPts val="1400"/>
              <a:buFont typeface="Montserrat Light"/>
              <a:buChar char="■"/>
              <a:defRPr sz="1400" b="0" i="0" u="none" strike="noStrike" cap="none">
                <a:solidFill>
                  <a:srgbClr val="000000"/>
                </a:solidFill>
                <a:latin typeface="Montserrat Light"/>
                <a:ea typeface="Montserrat Light"/>
                <a:cs typeface="Montserrat Light"/>
                <a:sym typeface="Montserrat Light"/>
              </a:defRPr>
            </a:lvl3pPr>
            <a:lvl4pPr marL="1828800" marR="0" lvl="3" indent="-317500" algn="ctr" rtl="0">
              <a:lnSpc>
                <a:spcPct val="115000"/>
              </a:lnSpc>
              <a:spcBef>
                <a:spcPts val="160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4pPr>
            <a:lvl5pPr marL="2286000" marR="0" lvl="4"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ctr"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85" name="Shape 85"/>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86" name="Shape 86"/>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7357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Montserrat Thin"/>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471700"/>
            <a:ext cx="8520600" cy="33147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000000"/>
              </a:buClr>
              <a:buSzPts val="1800"/>
              <a:buFont typeface="Montserrat"/>
              <a:buChar char="●"/>
              <a:defRPr sz="1800" b="0" i="0" u="none" strike="noStrike" cap="none">
                <a:solidFill>
                  <a:srgbClr val="000000"/>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rgbClr val="000000"/>
              </a:buClr>
              <a:buSzPts val="1400"/>
              <a:buFont typeface="Montserrat Light"/>
              <a:buChar char="■"/>
              <a:defRPr sz="1400" b="0" i="0" u="none" strike="noStrike" cap="none">
                <a:solidFill>
                  <a:srgbClr val="000000"/>
                </a:solidFill>
                <a:latin typeface="Montserrat Light"/>
                <a:ea typeface="Montserrat Light"/>
                <a:cs typeface="Montserrat Light"/>
                <a:sym typeface="Montserrat Light"/>
              </a:defRPr>
            </a:lvl3pPr>
            <a:lvl4pPr marL="1828800" marR="0" lvl="3" indent="-317500" algn="l" rtl="0">
              <a:lnSpc>
                <a:spcPct val="115000"/>
              </a:lnSpc>
              <a:spcBef>
                <a:spcPts val="160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title" idx="2"/>
          </p:nvPr>
        </p:nvSpPr>
        <p:spPr>
          <a:xfrm>
            <a:off x="311700" y="846275"/>
            <a:ext cx="8520600" cy="39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000"/>
              <a:buFont typeface="Montserrat Light"/>
              <a:buNone/>
              <a:defRPr sz="2000" b="0" i="0" u="none" strike="noStrike" cap="none">
                <a:solidFill>
                  <a:schemeClr val="dk1"/>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6" r:id="rId4"/>
    <p:sldLayoutId id="2147483658" r:id="rId5"/>
    <p:sldLayoutId id="2147483659" r:id="rId6"/>
    <p:sldLayoutId id="2147483661" r:id="rId7"/>
    <p:sldLayoutId id="2147483662" r:id="rId8"/>
    <p:sldLayoutId id="2147483664"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6" name="Google Shape;87;p22">
            <a:extLst>
              <a:ext uri="{FF2B5EF4-FFF2-40B4-BE49-F238E27FC236}">
                <a16:creationId xmlns:a16="http://schemas.microsoft.com/office/drawing/2014/main" id="{44ADBB26-7FEA-454A-85F7-07BFBB1B38AD}"/>
              </a:ext>
            </a:extLst>
          </p:cNvPr>
          <p:cNvSpPr txBox="1">
            <a:spLocks/>
          </p:cNvSpPr>
          <p:nvPr/>
        </p:nvSpPr>
        <p:spPr>
          <a:xfrm>
            <a:off x="655213" y="2096510"/>
            <a:ext cx="775788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Thin"/>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ctr"/>
            <a:r>
              <a:rPr lang="en-US" dirty="0"/>
              <a:t>Global Governance Workstream</a:t>
            </a:r>
          </a:p>
        </p:txBody>
      </p:sp>
      <p:sp>
        <p:nvSpPr>
          <p:cNvPr id="9" name="Google Shape;88;p22">
            <a:extLst>
              <a:ext uri="{FF2B5EF4-FFF2-40B4-BE49-F238E27FC236}">
                <a16:creationId xmlns:a16="http://schemas.microsoft.com/office/drawing/2014/main" id="{7FD7F97B-C917-5747-9962-CDC5B055C91B}"/>
              </a:ext>
            </a:extLst>
          </p:cNvPr>
          <p:cNvSpPr txBox="1">
            <a:spLocks noGrp="1"/>
          </p:cNvSpPr>
          <p:nvPr>
            <p:ph type="subTitle" idx="1"/>
          </p:nvPr>
        </p:nvSpPr>
        <p:spPr>
          <a:xfrm>
            <a:off x="730907" y="4010800"/>
            <a:ext cx="72141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dirty="0"/>
              <a:t>February 2020</a:t>
            </a:r>
            <a:endParaRPr dirty="0"/>
          </a:p>
        </p:txBody>
      </p:sp>
    </p:spTree>
    <p:extLst>
      <p:ext uri="{BB962C8B-B14F-4D97-AF65-F5344CB8AC3E}">
        <p14:creationId xmlns:p14="http://schemas.microsoft.com/office/powerpoint/2010/main" val="155383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p4">
            <a:extLst>
              <a:ext uri="{FF2B5EF4-FFF2-40B4-BE49-F238E27FC236}">
                <a16:creationId xmlns:a16="http://schemas.microsoft.com/office/drawing/2014/main" id="{9029A06A-B689-41C0-9CEE-13C2538895CF}"/>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 name="Google Shape;67;p14">
            <a:extLst>
              <a:ext uri="{FF2B5EF4-FFF2-40B4-BE49-F238E27FC236}">
                <a16:creationId xmlns:a16="http://schemas.microsoft.com/office/drawing/2014/main" id="{4216A189-485D-4D94-BEA9-A4044CAB10A6}"/>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7" name="Google Shape;68;p14">
            <a:extLst>
              <a:ext uri="{FF2B5EF4-FFF2-40B4-BE49-F238E27FC236}">
                <a16:creationId xmlns:a16="http://schemas.microsoft.com/office/drawing/2014/main" id="{12EDB428-7CFD-4D10-A49E-97DC67B657FB}"/>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3" name="Google Shape;118;p24">
            <a:extLst>
              <a:ext uri="{FF2B5EF4-FFF2-40B4-BE49-F238E27FC236}">
                <a16:creationId xmlns:a16="http://schemas.microsoft.com/office/drawing/2014/main" id="{F16B974F-DB02-4700-8B66-58A906D2F42A}"/>
              </a:ext>
            </a:extLst>
          </p:cNvPr>
          <p:cNvSpPr txBox="1">
            <a:spLocks/>
          </p:cNvSpPr>
          <p:nvPr/>
        </p:nvSpPr>
        <p:spPr>
          <a:xfrm>
            <a:off x="4908150" y="0"/>
            <a:ext cx="4161750" cy="4491990"/>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indent="-347472">
              <a:buClr>
                <a:srgbClr val="32214D"/>
              </a:buClr>
              <a:buFont typeface="Arial"/>
              <a:buChar char="•"/>
            </a:pPr>
            <a:r>
              <a:rPr lang="en-US" sz="1800" dirty="0">
                <a:solidFill>
                  <a:srgbClr val="32214D"/>
                </a:solidFill>
                <a:latin typeface="Montserrat Light" panose="00000400000000000000" pitchFamily="50" charset="0"/>
                <a:ea typeface="Montserrat Light"/>
                <a:cs typeface="Montserrat Light"/>
                <a:sym typeface="Montserrat Light"/>
              </a:rPr>
              <a:t>find a better way to meet humanitarian needs</a:t>
            </a:r>
          </a:p>
          <a:p>
            <a:pPr marL="0" indent="0">
              <a:buClr>
                <a:srgbClr val="32214D"/>
              </a:buClr>
              <a:buNone/>
            </a:pPr>
            <a:endParaRPr lang="en-US" sz="1800" dirty="0">
              <a:solidFill>
                <a:srgbClr val="32214D"/>
              </a:solidFill>
              <a:latin typeface="Montserrat Light" panose="00000400000000000000" pitchFamily="50" charset="0"/>
            </a:endParaRPr>
          </a:p>
          <a:p>
            <a:pPr marL="347472" indent="-347472">
              <a:buClr>
                <a:srgbClr val="32214D"/>
              </a:buClr>
              <a:buFont typeface="Arial"/>
              <a:buChar char="•"/>
            </a:pPr>
            <a:r>
              <a:rPr lang="en-US" sz="1800" dirty="0">
                <a:solidFill>
                  <a:srgbClr val="32214D"/>
                </a:solidFill>
                <a:latin typeface="Montserrat Light" panose="00000400000000000000" pitchFamily="50" charset="0"/>
                <a:ea typeface="Montserrat Light"/>
                <a:cs typeface="Montserrat Light"/>
                <a:sym typeface="Montserrat Light"/>
              </a:rPr>
              <a:t>improve efficiency and effectiveness of cash programming through collaboration</a:t>
            </a:r>
          </a:p>
          <a:p>
            <a:pPr marL="0" indent="0">
              <a:buClr>
                <a:srgbClr val="32214D"/>
              </a:buClr>
              <a:buNone/>
            </a:pPr>
            <a:endParaRPr lang="en-US" sz="1800" dirty="0">
              <a:solidFill>
                <a:srgbClr val="32214D"/>
              </a:solidFill>
              <a:latin typeface="Montserrat Light" panose="00000400000000000000" pitchFamily="50" charset="0"/>
              <a:ea typeface="Montserrat Light"/>
              <a:cs typeface="Montserrat Light"/>
              <a:sym typeface="Montserrat Light"/>
            </a:endParaRPr>
          </a:p>
          <a:p>
            <a:pPr marL="347472" indent="-347472">
              <a:buClr>
                <a:srgbClr val="32214D"/>
              </a:buClr>
              <a:buFont typeface="Arial"/>
              <a:buChar char="•"/>
            </a:pPr>
            <a:r>
              <a:rPr lang="en-US" sz="1800" dirty="0">
                <a:solidFill>
                  <a:srgbClr val="32214D"/>
                </a:solidFill>
                <a:latin typeface="Montserrat Light" panose="00000400000000000000" pitchFamily="50" charset="0"/>
                <a:ea typeface="Montserrat Light"/>
                <a:cs typeface="Montserrat Light"/>
                <a:sym typeface="Montserrat Light"/>
              </a:rPr>
              <a:t>deliver scale and preserve diversity in the humanitarian ecosystem</a:t>
            </a:r>
          </a:p>
          <a:p>
            <a:pPr marL="347472" indent="-347472">
              <a:buClr>
                <a:srgbClr val="32214D"/>
              </a:buClr>
              <a:buFont typeface="Arial"/>
              <a:buChar char="•"/>
            </a:pPr>
            <a:endParaRPr lang="en-US" sz="1800" dirty="0">
              <a:solidFill>
                <a:srgbClr val="32214D"/>
              </a:solidFill>
              <a:latin typeface="Montserrat Light" panose="00000400000000000000" pitchFamily="50" charset="0"/>
            </a:endParaRPr>
          </a:p>
          <a:p>
            <a:pPr marL="347472" indent="-347472">
              <a:buClr>
                <a:srgbClr val="32214D"/>
              </a:buClr>
              <a:buFont typeface="Arial"/>
              <a:buChar char="•"/>
            </a:pPr>
            <a:r>
              <a:rPr lang="en-US" sz="1800" dirty="0">
                <a:solidFill>
                  <a:srgbClr val="32214D"/>
                </a:solidFill>
                <a:latin typeface="Montserrat Light" panose="00000400000000000000" pitchFamily="50" charset="0"/>
                <a:ea typeface="Montserrat Light"/>
                <a:cs typeface="Montserrat Light"/>
                <a:sym typeface="Montserrat Light"/>
              </a:rPr>
              <a:t>influence the changing humanitarian landscape</a:t>
            </a:r>
            <a:endParaRPr lang="en-US" sz="1800" dirty="0">
              <a:solidFill>
                <a:srgbClr val="32214D"/>
              </a:solidFill>
              <a:latin typeface="Montserrat Light" panose="00000400000000000000" pitchFamily="50" charset="0"/>
            </a:endParaRPr>
          </a:p>
        </p:txBody>
      </p:sp>
      <p:grpSp>
        <p:nvGrpSpPr>
          <p:cNvPr id="8" name="Group 7">
            <a:extLst>
              <a:ext uri="{FF2B5EF4-FFF2-40B4-BE49-F238E27FC236}">
                <a16:creationId xmlns:a16="http://schemas.microsoft.com/office/drawing/2014/main" id="{CDFE914D-C468-490F-92D7-EED0A4637D62}"/>
              </a:ext>
            </a:extLst>
          </p:cNvPr>
          <p:cNvGrpSpPr/>
          <p:nvPr/>
        </p:nvGrpSpPr>
        <p:grpSpPr>
          <a:xfrm>
            <a:off x="0" y="1401412"/>
            <a:ext cx="4690800" cy="1816450"/>
            <a:chOff x="0" y="1619599"/>
            <a:chExt cx="4690800" cy="1816450"/>
          </a:xfrm>
        </p:grpSpPr>
        <p:sp>
          <p:nvSpPr>
            <p:cNvPr id="2" name="Google Shape;117;p24">
              <a:extLst>
                <a:ext uri="{FF2B5EF4-FFF2-40B4-BE49-F238E27FC236}">
                  <a16:creationId xmlns:a16="http://schemas.microsoft.com/office/drawing/2014/main" id="{6AA34AD7-05B8-4F84-9DED-7542BBB92F73}"/>
                </a:ext>
              </a:extLst>
            </p:cNvPr>
            <p:cNvSpPr txBox="1">
              <a:spLocks/>
            </p:cNvSpPr>
            <p:nvPr/>
          </p:nvSpPr>
          <p:spPr>
            <a:xfrm>
              <a:off x="0" y="1619599"/>
              <a:ext cx="4690800" cy="1285775"/>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200" b="1" dirty="0">
                  <a:solidFill>
                    <a:srgbClr val="32214D"/>
                  </a:solidFill>
                  <a:latin typeface="Montserrat Thin" panose="00000300000000000000" pitchFamily="50" charset="0"/>
                </a:rPr>
                <a:t>CCD </a:t>
              </a:r>
            </a:p>
            <a:p>
              <a:pPr algn="ctr">
                <a:spcBef>
                  <a:spcPts val="0"/>
                </a:spcBef>
              </a:pPr>
              <a:r>
                <a:rPr lang="en-US" sz="4200" b="1" dirty="0">
                  <a:solidFill>
                    <a:srgbClr val="32214D"/>
                  </a:solidFill>
                  <a:latin typeface="Montserrat Thin" panose="00000300000000000000" pitchFamily="50" charset="0"/>
                </a:rPr>
                <a:t>PURPOSE </a:t>
              </a:r>
            </a:p>
          </p:txBody>
        </p:sp>
        <p:sp>
          <p:nvSpPr>
            <p:cNvPr id="4" name="Google Shape;119;p24">
              <a:extLst>
                <a:ext uri="{FF2B5EF4-FFF2-40B4-BE49-F238E27FC236}">
                  <a16:creationId xmlns:a16="http://schemas.microsoft.com/office/drawing/2014/main" id="{F451A2CF-E5B2-42E5-A4EB-AC72138FEFFA}"/>
                </a:ext>
              </a:extLst>
            </p:cNvPr>
            <p:cNvSpPr txBox="1">
              <a:spLocks/>
            </p:cNvSpPr>
            <p:nvPr/>
          </p:nvSpPr>
          <p:spPr>
            <a:xfrm>
              <a:off x="0" y="2905374"/>
              <a:ext cx="4690800"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rgbClr val="D97138"/>
                  </a:solidFill>
                  <a:latin typeface="Montserrat Light" panose="00000400000000000000" pitchFamily="50" charset="0"/>
                </a:rPr>
                <a:t>TRANSFORMATION</a:t>
              </a:r>
            </a:p>
          </p:txBody>
        </p:sp>
      </p:grpSp>
    </p:spTree>
    <p:extLst>
      <p:ext uri="{BB962C8B-B14F-4D97-AF65-F5344CB8AC3E}">
        <p14:creationId xmlns:p14="http://schemas.microsoft.com/office/powerpoint/2010/main" val="125106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p4">
            <a:extLst>
              <a:ext uri="{FF2B5EF4-FFF2-40B4-BE49-F238E27FC236}">
                <a16:creationId xmlns:a16="http://schemas.microsoft.com/office/drawing/2014/main" id="{9029A06A-B689-41C0-9CEE-13C2538895CF}"/>
              </a:ext>
            </a:extLst>
          </p:cNvPr>
          <p:cNvSpPr/>
          <p:nvPr/>
        </p:nvSpPr>
        <p:spPr>
          <a:xfrm>
            <a:off x="4504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lvl="0" algn="ctr">
              <a:lnSpc>
                <a:spcPct val="250000"/>
              </a:lnSpc>
              <a:buSzPts val="1400"/>
            </a:pPr>
            <a:r>
              <a:rPr lang="en-US" sz="2000" kern="1200" dirty="0">
                <a:solidFill>
                  <a:srgbClr val="32214D"/>
                </a:solidFill>
                <a:latin typeface="Montserrat Light" panose="00000400000000000000" pitchFamily="50" charset="0"/>
                <a:sym typeface="Montserrat"/>
              </a:rPr>
              <a:t>WE PROMOTE AND SUPPORT EASY, CUSTOMIZABLE AND SCALABLE COLLABORATION ACROSS THE CASH VALUE CHAIN</a:t>
            </a:r>
            <a:endParaRPr sz="2000" kern="1200" dirty="0">
              <a:solidFill>
                <a:srgbClr val="32214D"/>
              </a:solidFill>
              <a:latin typeface="Montserrat Light" panose="00000400000000000000" pitchFamily="50" charset="0"/>
            </a:endParaRPr>
          </a:p>
        </p:txBody>
      </p:sp>
      <p:pic>
        <p:nvPicPr>
          <p:cNvPr id="6" name="Google Shape;67;p14">
            <a:extLst>
              <a:ext uri="{FF2B5EF4-FFF2-40B4-BE49-F238E27FC236}">
                <a16:creationId xmlns:a16="http://schemas.microsoft.com/office/drawing/2014/main" id="{4216A189-485D-4D94-BEA9-A4044CAB10A6}"/>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7" name="Google Shape;68;p14">
            <a:extLst>
              <a:ext uri="{FF2B5EF4-FFF2-40B4-BE49-F238E27FC236}">
                <a16:creationId xmlns:a16="http://schemas.microsoft.com/office/drawing/2014/main" id="{12EDB428-7CFD-4D10-A49E-97DC67B657FB}"/>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3" name="Google Shape;118;p24">
            <a:extLst>
              <a:ext uri="{FF2B5EF4-FFF2-40B4-BE49-F238E27FC236}">
                <a16:creationId xmlns:a16="http://schemas.microsoft.com/office/drawing/2014/main" id="{F16B974F-DB02-4700-8B66-58A906D2F42A}"/>
              </a:ext>
            </a:extLst>
          </p:cNvPr>
          <p:cNvSpPr txBox="1">
            <a:spLocks/>
          </p:cNvSpPr>
          <p:nvPr/>
        </p:nvSpPr>
        <p:spPr>
          <a:xfrm>
            <a:off x="4908150" y="627702"/>
            <a:ext cx="4421850" cy="3245373"/>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32214D"/>
              </a:buClr>
              <a:buNone/>
            </a:pPr>
            <a:endParaRPr lang="en-US" sz="1800" dirty="0">
              <a:solidFill>
                <a:srgbClr val="32214D"/>
              </a:solidFill>
              <a:latin typeface="Montserrat Light" panose="00000400000000000000" pitchFamily="50" charset="0"/>
            </a:endParaRPr>
          </a:p>
        </p:txBody>
      </p:sp>
      <p:grpSp>
        <p:nvGrpSpPr>
          <p:cNvPr id="11" name="Group 10">
            <a:extLst>
              <a:ext uri="{FF2B5EF4-FFF2-40B4-BE49-F238E27FC236}">
                <a16:creationId xmlns:a16="http://schemas.microsoft.com/office/drawing/2014/main" id="{9FB5B195-24C0-4DD1-BB5B-2EEA89F0D211}"/>
              </a:ext>
            </a:extLst>
          </p:cNvPr>
          <p:cNvGrpSpPr/>
          <p:nvPr/>
        </p:nvGrpSpPr>
        <p:grpSpPr>
          <a:xfrm>
            <a:off x="0" y="1298238"/>
            <a:ext cx="4690800" cy="1839647"/>
            <a:chOff x="0" y="1619599"/>
            <a:chExt cx="4690800" cy="1839647"/>
          </a:xfrm>
        </p:grpSpPr>
        <p:sp>
          <p:nvSpPr>
            <p:cNvPr id="2" name="Google Shape;117;p24">
              <a:extLst>
                <a:ext uri="{FF2B5EF4-FFF2-40B4-BE49-F238E27FC236}">
                  <a16:creationId xmlns:a16="http://schemas.microsoft.com/office/drawing/2014/main" id="{6AA34AD7-05B8-4F84-9DED-7542BBB92F73}"/>
                </a:ext>
              </a:extLst>
            </p:cNvPr>
            <p:cNvSpPr txBox="1">
              <a:spLocks/>
            </p:cNvSpPr>
            <p:nvPr/>
          </p:nvSpPr>
          <p:spPr>
            <a:xfrm>
              <a:off x="0" y="1619599"/>
              <a:ext cx="4690800" cy="1285775"/>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200" b="1" dirty="0">
                  <a:solidFill>
                    <a:srgbClr val="32214D"/>
                  </a:solidFill>
                  <a:latin typeface="Montserrat Thin" panose="00000300000000000000" pitchFamily="50" charset="0"/>
                </a:rPr>
                <a:t>OUR </a:t>
              </a:r>
            </a:p>
            <a:p>
              <a:pPr algn="ctr">
                <a:spcBef>
                  <a:spcPts val="0"/>
                </a:spcBef>
              </a:pPr>
              <a:r>
                <a:rPr lang="en-US" sz="4200" b="1" dirty="0">
                  <a:solidFill>
                    <a:srgbClr val="32214D"/>
                  </a:solidFill>
                  <a:latin typeface="Montserrat Thin" panose="00000300000000000000" pitchFamily="50" charset="0"/>
                </a:rPr>
                <a:t>OBJECTIVE </a:t>
              </a:r>
            </a:p>
          </p:txBody>
        </p:sp>
        <p:sp>
          <p:nvSpPr>
            <p:cNvPr id="4" name="Google Shape;119;p24">
              <a:extLst>
                <a:ext uri="{FF2B5EF4-FFF2-40B4-BE49-F238E27FC236}">
                  <a16:creationId xmlns:a16="http://schemas.microsoft.com/office/drawing/2014/main" id="{F451A2CF-E5B2-42E5-A4EB-AC72138FEFFA}"/>
                </a:ext>
              </a:extLst>
            </p:cNvPr>
            <p:cNvSpPr txBox="1">
              <a:spLocks/>
            </p:cNvSpPr>
            <p:nvPr/>
          </p:nvSpPr>
          <p:spPr>
            <a:xfrm>
              <a:off x="0" y="2928571"/>
              <a:ext cx="4690800"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rgbClr val="D97138"/>
                  </a:solidFill>
                  <a:latin typeface="Montserrat Light" panose="00000400000000000000" pitchFamily="50" charset="0"/>
                </a:rPr>
                <a:t>COLLABORATION</a:t>
              </a:r>
            </a:p>
          </p:txBody>
        </p:sp>
      </p:grpSp>
      <p:pic>
        <p:nvPicPr>
          <p:cNvPr id="9" name="Picture 8">
            <a:extLst>
              <a:ext uri="{FF2B5EF4-FFF2-40B4-BE49-F238E27FC236}">
                <a16:creationId xmlns:a16="http://schemas.microsoft.com/office/drawing/2014/main" id="{0436E900-A448-40AA-9D9B-68C92912D71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1700" y="3873075"/>
            <a:ext cx="862301" cy="862301"/>
          </a:xfrm>
          <a:prstGeom prst="rect">
            <a:avLst/>
          </a:prstGeom>
        </p:spPr>
      </p:pic>
      <p:sp>
        <p:nvSpPr>
          <p:cNvPr id="10" name="Google Shape;75;p1">
            <a:extLst>
              <a:ext uri="{FF2B5EF4-FFF2-40B4-BE49-F238E27FC236}">
                <a16:creationId xmlns:a16="http://schemas.microsoft.com/office/drawing/2014/main" id="{4D55C93E-EF72-4A44-B236-F297E5C047B8}"/>
              </a:ext>
            </a:extLst>
          </p:cNvPr>
          <p:cNvSpPr txBox="1">
            <a:spLocks/>
          </p:cNvSpPr>
          <p:nvPr/>
        </p:nvSpPr>
        <p:spPr>
          <a:xfrm>
            <a:off x="1174001" y="3839926"/>
            <a:ext cx="3397999" cy="8378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400"/>
            </a:pPr>
            <a:r>
              <a:rPr lang="en-US" dirty="0">
                <a:solidFill>
                  <a:srgbClr val="D97138"/>
                </a:solidFill>
              </a:rPr>
              <a:t>Want to know more about collaborative cash? Scan for more details about CCD’s approach .</a:t>
            </a:r>
          </a:p>
        </p:txBody>
      </p:sp>
    </p:spTree>
    <p:extLst>
      <p:ext uri="{BB962C8B-B14F-4D97-AF65-F5344CB8AC3E}">
        <p14:creationId xmlns:p14="http://schemas.microsoft.com/office/powerpoint/2010/main" val="354750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2;p32">
            <a:extLst>
              <a:ext uri="{FF2B5EF4-FFF2-40B4-BE49-F238E27FC236}">
                <a16:creationId xmlns:a16="http://schemas.microsoft.com/office/drawing/2014/main" id="{8FDE2C7C-C302-2E45-AF8C-F5BB5BF8ED17}"/>
              </a:ext>
            </a:extLst>
          </p:cNvPr>
          <p:cNvSpPr txBox="1"/>
          <p:nvPr/>
        </p:nvSpPr>
        <p:spPr>
          <a:xfrm>
            <a:off x="0" y="244985"/>
            <a:ext cx="9144000" cy="440816"/>
          </a:xfrm>
          <a:prstGeom prst="rect">
            <a:avLst/>
          </a:prstGeom>
          <a:solidFill>
            <a:schemeClr val="bg1"/>
          </a:solid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200"/>
              <a:buFont typeface="Montserrat SemiBold"/>
              <a:buNone/>
            </a:pPr>
            <a:r>
              <a:rPr lang="en-US" sz="2500" b="1" dirty="0">
                <a:latin typeface="Montserrat" panose="02000505000000020004" pitchFamily="2" charset="77"/>
              </a:rPr>
              <a:t>What does the CCD look like at the global level?</a:t>
            </a:r>
          </a:p>
        </p:txBody>
      </p:sp>
      <p:pic>
        <p:nvPicPr>
          <p:cNvPr id="7" name="Picture 6" descr="A screenshot of a cell phone&#10;&#10;Description automatically generated">
            <a:extLst>
              <a:ext uri="{FF2B5EF4-FFF2-40B4-BE49-F238E27FC236}">
                <a16:creationId xmlns:a16="http://schemas.microsoft.com/office/drawing/2014/main" id="{BC074EBD-51C8-B545-8B76-AE50FFFE3E7E}"/>
              </a:ext>
            </a:extLst>
          </p:cNvPr>
          <p:cNvPicPr>
            <a:picLocks noChangeAspect="1"/>
          </p:cNvPicPr>
          <p:nvPr/>
        </p:nvPicPr>
        <p:blipFill>
          <a:blip r:embed="rId3"/>
          <a:stretch>
            <a:fillRect/>
          </a:stretch>
        </p:blipFill>
        <p:spPr>
          <a:xfrm>
            <a:off x="1623059" y="685801"/>
            <a:ext cx="6195217" cy="4467508"/>
          </a:xfrm>
          <a:prstGeom prst="rect">
            <a:avLst/>
          </a:prstGeom>
        </p:spPr>
      </p:pic>
      <p:sp>
        <p:nvSpPr>
          <p:cNvPr id="4" name="TextBox 3">
            <a:extLst>
              <a:ext uri="{FF2B5EF4-FFF2-40B4-BE49-F238E27FC236}">
                <a16:creationId xmlns:a16="http://schemas.microsoft.com/office/drawing/2014/main" id="{324EDF93-72EC-4C24-91E3-25BD8D9F7514}"/>
              </a:ext>
            </a:extLst>
          </p:cNvPr>
          <p:cNvSpPr txBox="1"/>
          <p:nvPr/>
        </p:nvSpPr>
        <p:spPr>
          <a:xfrm>
            <a:off x="1296000" y="2053211"/>
            <a:ext cx="2153832" cy="684000"/>
          </a:xfrm>
          <a:prstGeom prst="rect">
            <a:avLst/>
          </a:prstGeom>
          <a:solidFill>
            <a:schemeClr val="accent4">
              <a:lumMod val="40000"/>
              <a:lumOff val="60000"/>
            </a:schemeClr>
          </a:solidFill>
        </p:spPr>
        <p:txBody>
          <a:bodyPr wrap="square" rtlCol="0">
            <a:spAutoFit/>
          </a:bodyPr>
          <a:lstStyle/>
          <a:p>
            <a:pPr algn="ctr"/>
            <a:r>
              <a:rPr lang="en-GB" sz="1100" b="1" dirty="0">
                <a:latin typeface="Gill Sans MT" panose="020B0502020104020203" pitchFamily="34" charset="0"/>
              </a:rPr>
              <a:t>Global Model and Governance</a:t>
            </a:r>
          </a:p>
          <a:p>
            <a:pPr algn="ctr"/>
            <a:r>
              <a:rPr lang="en-GB" sz="1100" i="1" dirty="0">
                <a:latin typeface="Gill Sans MT" panose="020B0502020104020203" pitchFamily="34" charset="0"/>
              </a:rPr>
              <a:t>Chaired by Jess Saulle</a:t>
            </a:r>
          </a:p>
        </p:txBody>
      </p:sp>
      <p:sp>
        <p:nvSpPr>
          <p:cNvPr id="5" name="TextBox 4">
            <a:extLst>
              <a:ext uri="{FF2B5EF4-FFF2-40B4-BE49-F238E27FC236}">
                <a16:creationId xmlns:a16="http://schemas.microsoft.com/office/drawing/2014/main" id="{676CECFE-1D49-49DB-A5C3-72457E730E09}"/>
              </a:ext>
            </a:extLst>
          </p:cNvPr>
          <p:cNvSpPr txBox="1"/>
          <p:nvPr/>
        </p:nvSpPr>
        <p:spPr>
          <a:xfrm>
            <a:off x="1296000" y="2668249"/>
            <a:ext cx="2160000" cy="576000"/>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CCD Business Modelling</a:t>
            </a:r>
          </a:p>
          <a:p>
            <a:pPr algn="ctr"/>
            <a:r>
              <a:rPr lang="en-GB" sz="1100" i="1" dirty="0">
                <a:latin typeface="Gill Sans MT" panose="020B0502020104020203" pitchFamily="34" charset="0"/>
              </a:rPr>
              <a:t>Jess Saulle</a:t>
            </a:r>
            <a:endParaRPr lang="en-GB" sz="1100" i="1" dirty="0">
              <a:highlight>
                <a:srgbClr val="FFFF00"/>
              </a:highlight>
              <a:latin typeface="Gill Sans MT" panose="020B0502020104020203" pitchFamily="34" charset="0"/>
            </a:endParaRPr>
          </a:p>
        </p:txBody>
      </p:sp>
      <p:sp>
        <p:nvSpPr>
          <p:cNvPr id="6" name="TextBox 5">
            <a:extLst>
              <a:ext uri="{FF2B5EF4-FFF2-40B4-BE49-F238E27FC236}">
                <a16:creationId xmlns:a16="http://schemas.microsoft.com/office/drawing/2014/main" id="{06058486-3716-49F7-9BEB-FB3D9E82AF83}"/>
              </a:ext>
            </a:extLst>
          </p:cNvPr>
          <p:cNvSpPr txBox="1"/>
          <p:nvPr/>
        </p:nvSpPr>
        <p:spPr>
          <a:xfrm>
            <a:off x="1296000" y="3142304"/>
            <a:ext cx="2160000" cy="576000"/>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CCD Governance Modelling</a:t>
            </a:r>
          </a:p>
          <a:p>
            <a:pPr algn="ctr"/>
            <a:r>
              <a:rPr lang="en-GB" sz="1100" i="1" dirty="0">
                <a:latin typeface="Gill Sans MT" panose="020B0502020104020203" pitchFamily="34" charset="0"/>
              </a:rPr>
              <a:t>Jess Saulle</a:t>
            </a:r>
            <a:endParaRPr lang="en-GB" sz="1100" i="1" dirty="0">
              <a:highlight>
                <a:srgbClr val="FFFF00"/>
              </a:highlight>
              <a:latin typeface="Gill Sans MT" panose="020B0502020104020203" pitchFamily="34" charset="0"/>
            </a:endParaRPr>
          </a:p>
        </p:txBody>
      </p:sp>
      <p:sp>
        <p:nvSpPr>
          <p:cNvPr id="8" name="TextBox 7">
            <a:extLst>
              <a:ext uri="{FF2B5EF4-FFF2-40B4-BE49-F238E27FC236}">
                <a16:creationId xmlns:a16="http://schemas.microsoft.com/office/drawing/2014/main" id="{EB1A39C9-AE39-468E-B7DF-965D72D6DE56}"/>
              </a:ext>
            </a:extLst>
          </p:cNvPr>
          <p:cNvSpPr txBox="1"/>
          <p:nvPr/>
        </p:nvSpPr>
        <p:spPr>
          <a:xfrm>
            <a:off x="1296000" y="3597640"/>
            <a:ext cx="2160000" cy="576000"/>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CCD Resourcing</a:t>
            </a:r>
          </a:p>
          <a:p>
            <a:pPr algn="ctr"/>
            <a:r>
              <a:rPr lang="en-GB" sz="1100" i="1" dirty="0">
                <a:latin typeface="Gill Sans MT" panose="020B0502020104020203" pitchFamily="34" charset="0"/>
              </a:rPr>
              <a:t>Nour Talli</a:t>
            </a:r>
            <a:endParaRPr lang="en-GB" sz="1100" i="1" dirty="0">
              <a:highlight>
                <a:srgbClr val="FFFF00"/>
              </a:highlight>
              <a:latin typeface="Gill Sans MT" panose="020B0502020104020203" pitchFamily="34" charset="0"/>
            </a:endParaRPr>
          </a:p>
        </p:txBody>
      </p:sp>
      <p:sp>
        <p:nvSpPr>
          <p:cNvPr id="9" name="TextBox 8">
            <a:extLst>
              <a:ext uri="{FF2B5EF4-FFF2-40B4-BE49-F238E27FC236}">
                <a16:creationId xmlns:a16="http://schemas.microsoft.com/office/drawing/2014/main" id="{5559498F-C720-47B0-B3DD-DE730B6D4006}"/>
              </a:ext>
            </a:extLst>
          </p:cNvPr>
          <p:cNvSpPr txBox="1"/>
          <p:nvPr/>
        </p:nvSpPr>
        <p:spPr>
          <a:xfrm>
            <a:off x="1296000" y="4062334"/>
            <a:ext cx="2160000" cy="576000"/>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Advocacy</a:t>
            </a:r>
          </a:p>
          <a:p>
            <a:pPr algn="ctr"/>
            <a:r>
              <a:rPr lang="en-GB" sz="1100" i="1" dirty="0">
                <a:latin typeface="Gill Sans MT" panose="020B0502020104020203" pitchFamily="34" charset="0"/>
              </a:rPr>
              <a:t>Jess Saulle</a:t>
            </a:r>
          </a:p>
        </p:txBody>
      </p:sp>
      <p:sp>
        <p:nvSpPr>
          <p:cNvPr id="10" name="TextBox 9">
            <a:extLst>
              <a:ext uri="{FF2B5EF4-FFF2-40B4-BE49-F238E27FC236}">
                <a16:creationId xmlns:a16="http://schemas.microsoft.com/office/drawing/2014/main" id="{1E1483D9-441A-460F-AF1A-CC19699D6FF0}"/>
              </a:ext>
            </a:extLst>
          </p:cNvPr>
          <p:cNvSpPr txBox="1"/>
          <p:nvPr/>
        </p:nvSpPr>
        <p:spPr>
          <a:xfrm>
            <a:off x="1296000" y="4499335"/>
            <a:ext cx="2159876" cy="576000"/>
          </a:xfrm>
          <a:prstGeom prst="rect">
            <a:avLst/>
          </a:prstGeom>
          <a:solidFill>
            <a:schemeClr val="bg1">
              <a:lumMod val="85000"/>
            </a:schemeClr>
          </a:solidFill>
        </p:spPr>
        <p:txBody>
          <a:bodyPr wrap="square" rtlCol="0">
            <a:spAutoFit/>
          </a:bodyPr>
          <a:lstStyle/>
          <a:p>
            <a:pPr algn="ctr"/>
            <a:r>
              <a:rPr lang="en-GB" sz="1100" b="1" i="1" dirty="0">
                <a:latin typeface="Gill Sans MT" panose="020B0502020104020203" pitchFamily="34" charset="0"/>
              </a:rPr>
              <a:t>Working Group Set-Up and Support</a:t>
            </a:r>
          </a:p>
          <a:p>
            <a:pPr algn="ctr"/>
            <a:r>
              <a:rPr lang="en-GB" sz="1100" i="1" dirty="0">
                <a:latin typeface="Gill Sans MT" panose="020B0502020104020203" pitchFamily="34" charset="0"/>
              </a:rPr>
              <a:t>Jess Saulle or workstream lead</a:t>
            </a:r>
          </a:p>
        </p:txBody>
      </p:sp>
    </p:spTree>
    <p:extLst>
      <p:ext uri="{BB962C8B-B14F-4D97-AF65-F5344CB8AC3E}">
        <p14:creationId xmlns:p14="http://schemas.microsoft.com/office/powerpoint/2010/main" val="14395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p4">
            <a:extLst>
              <a:ext uri="{FF2B5EF4-FFF2-40B4-BE49-F238E27FC236}">
                <a16:creationId xmlns:a16="http://schemas.microsoft.com/office/drawing/2014/main" id="{AA54F622-3E68-4594-BE1E-4245F0C7D669}"/>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Google Shape;67;p14">
            <a:extLst>
              <a:ext uri="{FF2B5EF4-FFF2-40B4-BE49-F238E27FC236}">
                <a16:creationId xmlns:a16="http://schemas.microsoft.com/office/drawing/2014/main" id="{47078DBB-BCA3-4310-9F23-1B72743780EE}"/>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4" name="Google Shape;68;p14">
            <a:extLst>
              <a:ext uri="{FF2B5EF4-FFF2-40B4-BE49-F238E27FC236}">
                <a16:creationId xmlns:a16="http://schemas.microsoft.com/office/drawing/2014/main" id="{B11ECBEB-2450-4C5A-BCE3-B78F26C07D2A}"/>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9" name="Rectangle 8">
            <a:extLst>
              <a:ext uri="{FF2B5EF4-FFF2-40B4-BE49-F238E27FC236}">
                <a16:creationId xmlns:a16="http://schemas.microsoft.com/office/drawing/2014/main" id="{6B7A8549-A790-414E-98AD-40E42EC6D549}"/>
              </a:ext>
            </a:extLst>
          </p:cNvPr>
          <p:cNvSpPr/>
          <p:nvPr/>
        </p:nvSpPr>
        <p:spPr>
          <a:xfrm>
            <a:off x="4724400" y="74499"/>
            <a:ext cx="4572000" cy="4524315"/>
          </a:xfrm>
          <a:prstGeom prst="rect">
            <a:avLst/>
          </a:prstGeom>
        </p:spPr>
        <p:txBody>
          <a:bodyPr>
            <a:spAutoFit/>
          </a:bodyPr>
          <a:lstStyle/>
          <a:p>
            <a:pPr algn="just"/>
            <a:r>
              <a:rPr lang="en-US" sz="1200" b="1" i="1" dirty="0">
                <a:latin typeface="Montserrat" panose="02000505000000020004" pitchFamily="2" charset="77"/>
                <a:ea typeface="Calibri" panose="020F0502020204030204" pitchFamily="34" charset="0"/>
                <a:cs typeface="Times New Roman" panose="02020603050405020304" pitchFamily="18" charset="0"/>
              </a:rPr>
              <a:t>Global Model and Governance workstream</a:t>
            </a:r>
            <a:endParaRPr lang="en-US" sz="1200" i="1" dirty="0">
              <a:latin typeface="Montserrat" panose="02000505000000020004" pitchFamily="2" charset="77"/>
              <a:ea typeface="Calibri" panose="020F0502020204030204" pitchFamily="34" charset="0"/>
              <a:cs typeface="Times New Roman" panose="02020603050405020304" pitchFamily="18" charset="0"/>
            </a:endParaRP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CCD Business model</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dirty="0">
                <a:latin typeface="Montserrat" panose="02000505000000020004" pitchFamily="2" charset="77"/>
                <a:ea typeface="Calibri" panose="020F0502020204030204" pitchFamily="34" charset="0"/>
                <a:cs typeface="Times New Roman" panose="02020603050405020304" pitchFamily="18" charset="0"/>
              </a:rPr>
              <a:t>Longer term model for the CCD</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CCD governance</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Longer term governance structure related to business model</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Interim governance related to membership needs</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CCD resourcing</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Resources (funding and pro-bono) to develop the CCD.</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err="1">
                <a:latin typeface="Montserrat" panose="02000505000000020004" pitchFamily="2" charset="77"/>
                <a:ea typeface="Calibri" panose="020F0502020204030204" pitchFamily="34" charset="0"/>
                <a:cs typeface="Times New Roman" panose="02020603050405020304" pitchFamily="18" charset="0"/>
              </a:rPr>
              <a:t>Socialisation</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dirty="0">
                <a:latin typeface="Montserrat" panose="02000505000000020004" pitchFamily="2" charset="77"/>
                <a:ea typeface="Calibri" panose="020F0502020204030204" pitchFamily="34" charset="0"/>
                <a:cs typeface="Times New Roman" panose="02020603050405020304" pitchFamily="18" charset="0"/>
              </a:rPr>
              <a:t>Present/support presentation at events; in-country</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Advocacy</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GB" sz="1200" dirty="0">
                <a:latin typeface="Montserrat" panose="02000505000000020004" pitchFamily="2" charset="77"/>
                <a:cs typeface="Times New Roman" panose="02020603050405020304" pitchFamily="18" charset="0"/>
              </a:rPr>
              <a:t>Ad-hoc advocacy for the moment</a:t>
            </a:r>
          </a:p>
          <a:p>
            <a:pPr lvl="0" algn="just"/>
            <a:r>
              <a:rPr lang="en-GB" sz="1200" dirty="0">
                <a:latin typeface="Montserrat" panose="02000505000000020004" pitchFamily="2" charset="77"/>
                <a:cs typeface="Times New Roman" panose="02020603050405020304" pitchFamily="18" charset="0"/>
              </a:rPr>
              <a:t>Need to be more strategic</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Support to working group set-up (if cross-workstreams)</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Support to set-up </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Support with ad-hoc requests</a:t>
            </a:r>
          </a:p>
        </p:txBody>
      </p:sp>
      <p:sp>
        <p:nvSpPr>
          <p:cNvPr id="8" name="TextBox 7">
            <a:extLst>
              <a:ext uri="{FF2B5EF4-FFF2-40B4-BE49-F238E27FC236}">
                <a16:creationId xmlns:a16="http://schemas.microsoft.com/office/drawing/2014/main" id="{C5543B57-F125-48F0-84D9-C22281CEC618}"/>
              </a:ext>
            </a:extLst>
          </p:cNvPr>
          <p:cNvSpPr txBox="1"/>
          <p:nvPr/>
        </p:nvSpPr>
        <p:spPr>
          <a:xfrm>
            <a:off x="943261" y="838766"/>
            <a:ext cx="2637139" cy="430887"/>
          </a:xfrm>
          <a:prstGeom prst="rect">
            <a:avLst/>
          </a:prstGeom>
          <a:solidFill>
            <a:schemeClr val="accent4">
              <a:lumMod val="40000"/>
              <a:lumOff val="60000"/>
            </a:schemeClr>
          </a:solidFill>
        </p:spPr>
        <p:txBody>
          <a:bodyPr wrap="square" rtlCol="0">
            <a:spAutoFit/>
          </a:bodyPr>
          <a:lstStyle/>
          <a:p>
            <a:pPr algn="ctr"/>
            <a:r>
              <a:rPr lang="en-GB" sz="1100" b="1" dirty="0">
                <a:latin typeface="Gill Sans MT" panose="020B0502020104020203" pitchFamily="34" charset="0"/>
              </a:rPr>
              <a:t>Global Model and Governance</a:t>
            </a:r>
          </a:p>
          <a:p>
            <a:pPr algn="ctr"/>
            <a:r>
              <a:rPr lang="en-GB" sz="1100" i="1" dirty="0">
                <a:latin typeface="Gill Sans MT" panose="020B0502020104020203" pitchFamily="34" charset="0"/>
              </a:rPr>
              <a:t>Chaired by Jess Saulle</a:t>
            </a:r>
          </a:p>
        </p:txBody>
      </p:sp>
      <p:sp>
        <p:nvSpPr>
          <p:cNvPr id="10" name="TextBox 9">
            <a:extLst>
              <a:ext uri="{FF2B5EF4-FFF2-40B4-BE49-F238E27FC236}">
                <a16:creationId xmlns:a16="http://schemas.microsoft.com/office/drawing/2014/main" id="{7E364143-8FE8-4336-A697-DE0E728FC545}"/>
              </a:ext>
            </a:extLst>
          </p:cNvPr>
          <p:cNvSpPr txBox="1"/>
          <p:nvPr/>
        </p:nvSpPr>
        <p:spPr>
          <a:xfrm>
            <a:off x="937217" y="1413120"/>
            <a:ext cx="2637140" cy="430887"/>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CCD Business Modelling</a:t>
            </a:r>
          </a:p>
          <a:p>
            <a:pPr algn="ctr"/>
            <a:r>
              <a:rPr lang="en-GB" sz="1100" i="1" dirty="0">
                <a:latin typeface="Gill Sans MT" panose="020B0502020104020203" pitchFamily="34" charset="0"/>
              </a:rPr>
              <a:t>Jess Saulle</a:t>
            </a:r>
            <a:endParaRPr lang="en-GB" sz="1100" i="1" dirty="0">
              <a:highlight>
                <a:srgbClr val="FFFF00"/>
              </a:highlight>
              <a:latin typeface="Gill Sans MT" panose="020B0502020104020203" pitchFamily="34" charset="0"/>
            </a:endParaRPr>
          </a:p>
        </p:txBody>
      </p:sp>
      <p:sp>
        <p:nvSpPr>
          <p:cNvPr id="11" name="TextBox 10">
            <a:extLst>
              <a:ext uri="{FF2B5EF4-FFF2-40B4-BE49-F238E27FC236}">
                <a16:creationId xmlns:a16="http://schemas.microsoft.com/office/drawing/2014/main" id="{F429B993-F678-424F-AF2D-3EE80796766E}"/>
              </a:ext>
            </a:extLst>
          </p:cNvPr>
          <p:cNvSpPr txBox="1"/>
          <p:nvPr/>
        </p:nvSpPr>
        <p:spPr>
          <a:xfrm>
            <a:off x="937217" y="1898831"/>
            <a:ext cx="2637140" cy="430887"/>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CCD Governance Modelling</a:t>
            </a:r>
          </a:p>
          <a:p>
            <a:pPr algn="ctr"/>
            <a:r>
              <a:rPr lang="en-GB" sz="1100" i="1" dirty="0">
                <a:latin typeface="Gill Sans MT" panose="020B0502020104020203" pitchFamily="34" charset="0"/>
              </a:rPr>
              <a:t>Jess Saulle</a:t>
            </a:r>
            <a:endParaRPr lang="en-GB" sz="1100" i="1" dirty="0">
              <a:highlight>
                <a:srgbClr val="FFFF00"/>
              </a:highlight>
              <a:latin typeface="Gill Sans MT" panose="020B0502020104020203" pitchFamily="34" charset="0"/>
            </a:endParaRPr>
          </a:p>
        </p:txBody>
      </p:sp>
      <p:sp>
        <p:nvSpPr>
          <p:cNvPr id="12" name="TextBox 11">
            <a:extLst>
              <a:ext uri="{FF2B5EF4-FFF2-40B4-BE49-F238E27FC236}">
                <a16:creationId xmlns:a16="http://schemas.microsoft.com/office/drawing/2014/main" id="{76290BFD-4023-4B6B-AAF1-81A54423D037}"/>
              </a:ext>
            </a:extLst>
          </p:cNvPr>
          <p:cNvSpPr txBox="1"/>
          <p:nvPr/>
        </p:nvSpPr>
        <p:spPr>
          <a:xfrm>
            <a:off x="928692" y="2394073"/>
            <a:ext cx="2637140" cy="430887"/>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CCD Resourcing</a:t>
            </a:r>
          </a:p>
          <a:p>
            <a:pPr algn="ctr"/>
            <a:r>
              <a:rPr lang="en-GB" sz="1100" i="1" dirty="0">
                <a:latin typeface="Gill Sans MT" panose="020B0502020104020203" pitchFamily="34" charset="0"/>
              </a:rPr>
              <a:t>Nour Talli</a:t>
            </a:r>
            <a:endParaRPr lang="en-GB" sz="1100" i="1" dirty="0">
              <a:highlight>
                <a:srgbClr val="FFFF00"/>
              </a:highlight>
              <a:latin typeface="Gill Sans MT" panose="020B0502020104020203" pitchFamily="34" charset="0"/>
            </a:endParaRPr>
          </a:p>
        </p:txBody>
      </p:sp>
      <p:sp>
        <p:nvSpPr>
          <p:cNvPr id="13" name="TextBox 12">
            <a:extLst>
              <a:ext uri="{FF2B5EF4-FFF2-40B4-BE49-F238E27FC236}">
                <a16:creationId xmlns:a16="http://schemas.microsoft.com/office/drawing/2014/main" id="{23901D17-A03A-4149-991C-58499B2936D6}"/>
              </a:ext>
            </a:extLst>
          </p:cNvPr>
          <p:cNvSpPr txBox="1"/>
          <p:nvPr/>
        </p:nvSpPr>
        <p:spPr>
          <a:xfrm>
            <a:off x="937217" y="2865661"/>
            <a:ext cx="2637140" cy="430887"/>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Advocacy</a:t>
            </a:r>
          </a:p>
          <a:p>
            <a:pPr algn="ctr"/>
            <a:r>
              <a:rPr lang="en-GB" sz="1100" i="1" dirty="0">
                <a:latin typeface="Gill Sans MT" panose="020B0502020104020203" pitchFamily="34" charset="0"/>
              </a:rPr>
              <a:t>Jess Saulle</a:t>
            </a:r>
          </a:p>
        </p:txBody>
      </p:sp>
      <p:sp>
        <p:nvSpPr>
          <p:cNvPr id="14" name="TextBox 13">
            <a:extLst>
              <a:ext uri="{FF2B5EF4-FFF2-40B4-BE49-F238E27FC236}">
                <a16:creationId xmlns:a16="http://schemas.microsoft.com/office/drawing/2014/main" id="{95EB835B-ABED-43FE-8D05-8DC9AC6CB1BB}"/>
              </a:ext>
            </a:extLst>
          </p:cNvPr>
          <p:cNvSpPr txBox="1"/>
          <p:nvPr/>
        </p:nvSpPr>
        <p:spPr>
          <a:xfrm>
            <a:off x="937217" y="3342695"/>
            <a:ext cx="2637140" cy="430887"/>
          </a:xfrm>
          <a:prstGeom prst="rect">
            <a:avLst/>
          </a:prstGeom>
          <a:solidFill>
            <a:schemeClr val="bg1">
              <a:lumMod val="85000"/>
            </a:schemeClr>
          </a:solidFill>
        </p:spPr>
        <p:txBody>
          <a:bodyPr wrap="square" rtlCol="0">
            <a:spAutoFit/>
          </a:bodyPr>
          <a:lstStyle/>
          <a:p>
            <a:pPr algn="ctr"/>
            <a:r>
              <a:rPr lang="en-GB" sz="1100" b="1" i="1" dirty="0">
                <a:latin typeface="Gill Sans MT" panose="020B0502020104020203" pitchFamily="34" charset="0"/>
              </a:rPr>
              <a:t>Working Group Set-Up and Support</a:t>
            </a:r>
          </a:p>
          <a:p>
            <a:pPr algn="ctr"/>
            <a:r>
              <a:rPr lang="en-GB" sz="1100" i="1" dirty="0">
                <a:latin typeface="Gill Sans MT" panose="020B0502020104020203" pitchFamily="34" charset="0"/>
              </a:rPr>
              <a:t>Jess Saulle or workstream lead</a:t>
            </a:r>
          </a:p>
        </p:txBody>
      </p:sp>
      <p:sp>
        <p:nvSpPr>
          <p:cNvPr id="15" name="Arrow: Right 7">
            <a:extLst>
              <a:ext uri="{FF2B5EF4-FFF2-40B4-BE49-F238E27FC236}">
                <a16:creationId xmlns:a16="http://schemas.microsoft.com/office/drawing/2014/main" id="{2B9FDF4D-8974-4EFB-8A85-D9BB48715508}"/>
              </a:ext>
            </a:extLst>
          </p:cNvPr>
          <p:cNvSpPr/>
          <p:nvPr/>
        </p:nvSpPr>
        <p:spPr>
          <a:xfrm rot="16200000">
            <a:off x="2235705" y="1274823"/>
            <a:ext cx="139159" cy="109814"/>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6926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p4">
            <a:extLst>
              <a:ext uri="{FF2B5EF4-FFF2-40B4-BE49-F238E27FC236}">
                <a16:creationId xmlns:a16="http://schemas.microsoft.com/office/drawing/2014/main" id="{AA54F622-3E68-4594-BE1E-4245F0C7D669}"/>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Google Shape;67;p14">
            <a:extLst>
              <a:ext uri="{FF2B5EF4-FFF2-40B4-BE49-F238E27FC236}">
                <a16:creationId xmlns:a16="http://schemas.microsoft.com/office/drawing/2014/main" id="{47078DBB-BCA3-4310-9F23-1B72743780EE}"/>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4" name="Google Shape;68;p14">
            <a:extLst>
              <a:ext uri="{FF2B5EF4-FFF2-40B4-BE49-F238E27FC236}">
                <a16:creationId xmlns:a16="http://schemas.microsoft.com/office/drawing/2014/main" id="{B11ECBEB-2450-4C5A-BCE3-B78F26C07D2A}"/>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9" name="Rectangle 8">
            <a:extLst>
              <a:ext uri="{FF2B5EF4-FFF2-40B4-BE49-F238E27FC236}">
                <a16:creationId xmlns:a16="http://schemas.microsoft.com/office/drawing/2014/main" id="{6B7A8549-A790-414E-98AD-40E42EC6D549}"/>
              </a:ext>
            </a:extLst>
          </p:cNvPr>
          <p:cNvSpPr/>
          <p:nvPr/>
        </p:nvSpPr>
        <p:spPr>
          <a:xfrm>
            <a:off x="4724400" y="74499"/>
            <a:ext cx="4572000" cy="5001369"/>
          </a:xfrm>
          <a:prstGeom prst="rect">
            <a:avLst/>
          </a:prstGeom>
        </p:spPr>
        <p:txBody>
          <a:bodyPr>
            <a:spAutoFit/>
          </a:bodyPr>
          <a:lstStyle/>
          <a:p>
            <a:pPr algn="just"/>
            <a:r>
              <a:rPr lang="en-US" sz="1100" b="1" i="1" dirty="0">
                <a:latin typeface="Montserrat" panose="02000505000000020004" pitchFamily="2" charset="77"/>
                <a:ea typeface="Calibri" panose="020F0502020204030204" pitchFamily="34" charset="0"/>
                <a:cs typeface="Times New Roman" panose="02020603050405020304" pitchFamily="18" charset="0"/>
              </a:rPr>
              <a:t>Global Model and Governance workstream</a:t>
            </a:r>
            <a:endParaRPr lang="en-US" sz="1100" i="1" dirty="0">
              <a:latin typeface="Montserrat" panose="02000505000000020004" pitchFamily="2" charset="77"/>
              <a:ea typeface="Calibri" panose="020F0502020204030204" pitchFamily="34" charset="0"/>
              <a:cs typeface="Times New Roman" panose="02020603050405020304" pitchFamily="18" charset="0"/>
            </a:endParaRPr>
          </a:p>
          <a:p>
            <a:pPr algn="just"/>
            <a:endParaRPr lang="en-US" sz="11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CCD Business model</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100" dirty="0" err="1">
                <a:latin typeface="Montserrat" panose="02000505000000020004" pitchFamily="2" charset="77"/>
                <a:ea typeface="Calibri" panose="020F0502020204030204" pitchFamily="34" charset="0"/>
                <a:cs typeface="Times New Roman" panose="02020603050405020304" pitchFamily="18" charset="0"/>
              </a:rPr>
              <a:t>WorldVision</a:t>
            </a:r>
            <a:r>
              <a:rPr lang="en-US" sz="1100" dirty="0">
                <a:latin typeface="Montserrat" panose="02000505000000020004" pitchFamily="2" charset="77"/>
                <a:ea typeface="Calibri" panose="020F0502020204030204" pitchFamily="34" charset="0"/>
                <a:cs typeface="Times New Roman" panose="02020603050405020304" pitchFamily="18" charset="0"/>
              </a:rPr>
              <a:t> money for the consultancy.</a:t>
            </a:r>
          </a:p>
          <a:p>
            <a:pPr algn="just"/>
            <a:r>
              <a:rPr lang="en-US" sz="1100" dirty="0">
                <a:latin typeface="Montserrat" panose="02000505000000020004" pitchFamily="2" charset="77"/>
                <a:ea typeface="Calibri" panose="020F0502020204030204" pitchFamily="34" charset="0"/>
                <a:cs typeface="Times New Roman" panose="02020603050405020304" pitchFamily="18" charset="0"/>
              </a:rPr>
              <a:t>SCUK General Funds for salaries</a:t>
            </a:r>
          </a:p>
          <a:p>
            <a:pPr algn="just"/>
            <a:r>
              <a:rPr lang="en-US" sz="1100"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Looking for funding/pro-bono to support research in detailing the various options</a:t>
            </a:r>
          </a:p>
          <a:p>
            <a:pPr algn="just"/>
            <a:endParaRPr lang="en-US" sz="11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CCD governance</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100" dirty="0">
                <a:latin typeface="Montserrat" panose="02000505000000020004" pitchFamily="2" charset="77"/>
                <a:ea typeface="Calibri" panose="020F0502020204030204" pitchFamily="34" charset="0"/>
                <a:cs typeface="Times New Roman" panose="02020603050405020304" pitchFamily="18" charset="0"/>
              </a:rPr>
              <a:t>Current pro-bono  from </a:t>
            </a:r>
            <a:r>
              <a:rPr lang="en-US" sz="1100" dirty="0" err="1">
                <a:latin typeface="Montserrat" panose="02000505000000020004" pitchFamily="2" charset="77"/>
                <a:ea typeface="Calibri" panose="020F0502020204030204" pitchFamily="34" charset="0"/>
                <a:cs typeface="Times New Roman" panose="02020603050405020304" pitchFamily="18" charset="0"/>
              </a:rPr>
              <a:t>Allen&amp;Overy</a:t>
            </a:r>
            <a:r>
              <a:rPr lang="en-US" sz="1100" dirty="0">
                <a:latin typeface="Montserrat" panose="02000505000000020004" pitchFamily="2" charset="77"/>
                <a:ea typeface="Calibri" panose="020F0502020204030204" pitchFamily="34" charset="0"/>
                <a:cs typeface="Times New Roman" panose="02020603050405020304" pitchFamily="18" charset="0"/>
              </a:rPr>
              <a:t> (Legal firm) to support the interim MoU</a:t>
            </a:r>
          </a:p>
          <a:p>
            <a:pPr lvl="0" algn="just"/>
            <a:r>
              <a:rPr lang="en-US" sz="1100" dirty="0">
                <a:latin typeface="Montserrat" panose="02000505000000020004" pitchFamily="2" charset="77"/>
                <a:ea typeface="Calibri" panose="020F0502020204030204" pitchFamily="34" charset="0"/>
                <a:cs typeface="Times New Roman" panose="02020603050405020304" pitchFamily="18" charset="0"/>
              </a:rPr>
              <a:t>SCUK General Funds for salaries</a:t>
            </a:r>
          </a:p>
          <a:p>
            <a:pPr lvl="0" algn="just"/>
            <a:r>
              <a:rPr lang="en-US" sz="1100" dirty="0">
                <a:latin typeface="Montserrat" panose="02000505000000020004" pitchFamily="2" charset="77"/>
                <a:ea typeface="Calibri" panose="020F0502020204030204" pitchFamily="34" charset="0"/>
                <a:cs typeface="Times New Roman" panose="02020603050405020304" pitchFamily="18" charset="0"/>
              </a:rPr>
              <a:t>Longer term governance – </a:t>
            </a:r>
            <a:r>
              <a:rPr lang="en-US" sz="1100"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need funding or pro-bono to support the design of the governance structure and MoU (management consulting and Legal)</a:t>
            </a:r>
          </a:p>
          <a:p>
            <a:pPr algn="just"/>
            <a:endParaRPr lang="en-US" sz="11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CCD resourcing</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100" dirty="0">
                <a:latin typeface="Montserrat" panose="02000505000000020004" pitchFamily="2" charset="77"/>
                <a:ea typeface="Calibri" panose="020F0502020204030204" pitchFamily="34" charset="0"/>
                <a:cs typeface="Times New Roman" panose="02020603050405020304" pitchFamily="18" charset="0"/>
              </a:rPr>
              <a:t>SCUK General Funds for salaries</a:t>
            </a:r>
          </a:p>
          <a:p>
            <a:pPr algn="just"/>
            <a:endParaRPr lang="en-US" sz="11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100" b="1" dirty="0" err="1">
                <a:latin typeface="Montserrat" panose="02000505000000020004" pitchFamily="2" charset="77"/>
                <a:ea typeface="Calibri" panose="020F0502020204030204" pitchFamily="34" charset="0"/>
                <a:cs typeface="Times New Roman" panose="02020603050405020304" pitchFamily="18" charset="0"/>
              </a:rPr>
              <a:t>Socialisation</a:t>
            </a:r>
            <a:endParaRPr lang="en-US" sz="11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100" dirty="0">
                <a:latin typeface="Montserrat" panose="02000505000000020004" pitchFamily="2" charset="77"/>
                <a:ea typeface="Calibri" panose="020F0502020204030204" pitchFamily="34" charset="0"/>
                <a:cs typeface="Times New Roman" panose="02020603050405020304" pitchFamily="18" charset="0"/>
              </a:rPr>
              <a:t>SCUK and WV funds for salaries</a:t>
            </a:r>
          </a:p>
          <a:p>
            <a:pPr algn="just"/>
            <a:r>
              <a:rPr lang="en-US" sz="1100"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need funding for travel budget and publications</a:t>
            </a:r>
            <a:endParaRPr lang="en-US" sz="1100" b="1" dirty="0">
              <a:latin typeface="Montserrat" panose="02000505000000020004" pitchFamily="2" charset="77"/>
              <a:ea typeface="Calibri" panose="020F0502020204030204" pitchFamily="34" charset="0"/>
              <a:cs typeface="Times New Roman" panose="02020603050405020304" pitchFamily="18" charset="0"/>
            </a:endParaRPr>
          </a:p>
          <a:p>
            <a:pPr algn="just"/>
            <a:endParaRPr lang="en-US" sz="11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Advocacy</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GB" sz="1100" dirty="0">
                <a:solidFill>
                  <a:srgbClr val="FF0000"/>
                </a:solidFill>
                <a:latin typeface="Montserrat" panose="02000505000000020004" pitchFamily="2" charset="77"/>
                <a:cs typeface="Times New Roman" panose="02020603050405020304" pitchFamily="18" charset="0"/>
              </a:rPr>
              <a:t>Need funding for an advocacy specialist or advocacy expert support</a:t>
            </a:r>
          </a:p>
          <a:p>
            <a:pPr lvl="0" algn="just"/>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Support to working group set-up </a:t>
            </a:r>
          </a:p>
          <a:p>
            <a:pPr lvl="0" algn="just"/>
            <a:r>
              <a:rPr lang="en-US" sz="1100" dirty="0">
                <a:latin typeface="Montserrat" panose="02000505000000020004" pitchFamily="2" charset="77"/>
                <a:ea typeface="Calibri" panose="020F0502020204030204" pitchFamily="34" charset="0"/>
                <a:cs typeface="Times New Roman" panose="02020603050405020304" pitchFamily="18" charset="0"/>
              </a:rPr>
              <a:t>Co-lead agency funds</a:t>
            </a:r>
          </a:p>
        </p:txBody>
      </p:sp>
      <p:sp>
        <p:nvSpPr>
          <p:cNvPr id="8" name="TextBox 7">
            <a:extLst>
              <a:ext uri="{FF2B5EF4-FFF2-40B4-BE49-F238E27FC236}">
                <a16:creationId xmlns:a16="http://schemas.microsoft.com/office/drawing/2014/main" id="{C5543B57-F125-48F0-84D9-C22281CEC618}"/>
              </a:ext>
            </a:extLst>
          </p:cNvPr>
          <p:cNvSpPr txBox="1"/>
          <p:nvPr/>
        </p:nvSpPr>
        <p:spPr>
          <a:xfrm>
            <a:off x="943261" y="838766"/>
            <a:ext cx="2637139" cy="430887"/>
          </a:xfrm>
          <a:prstGeom prst="rect">
            <a:avLst/>
          </a:prstGeom>
          <a:solidFill>
            <a:schemeClr val="accent4">
              <a:lumMod val="40000"/>
              <a:lumOff val="60000"/>
            </a:schemeClr>
          </a:solidFill>
        </p:spPr>
        <p:txBody>
          <a:bodyPr wrap="square" rtlCol="0">
            <a:spAutoFit/>
          </a:bodyPr>
          <a:lstStyle/>
          <a:p>
            <a:pPr algn="ctr"/>
            <a:r>
              <a:rPr lang="en-GB" sz="1100" b="1" dirty="0">
                <a:latin typeface="Gill Sans MT" panose="020B0502020104020203" pitchFamily="34" charset="0"/>
              </a:rPr>
              <a:t>Global Model and Governance</a:t>
            </a:r>
          </a:p>
          <a:p>
            <a:pPr algn="ctr"/>
            <a:r>
              <a:rPr lang="en-GB" sz="1100" i="1" dirty="0">
                <a:latin typeface="Gill Sans MT" panose="020B0502020104020203" pitchFamily="34" charset="0"/>
              </a:rPr>
              <a:t>Chaired by Jess Saulle</a:t>
            </a:r>
          </a:p>
        </p:txBody>
      </p:sp>
      <p:sp>
        <p:nvSpPr>
          <p:cNvPr id="10" name="TextBox 9">
            <a:extLst>
              <a:ext uri="{FF2B5EF4-FFF2-40B4-BE49-F238E27FC236}">
                <a16:creationId xmlns:a16="http://schemas.microsoft.com/office/drawing/2014/main" id="{7E364143-8FE8-4336-A697-DE0E728FC545}"/>
              </a:ext>
            </a:extLst>
          </p:cNvPr>
          <p:cNvSpPr txBox="1"/>
          <p:nvPr/>
        </p:nvSpPr>
        <p:spPr>
          <a:xfrm>
            <a:off x="937217" y="1413120"/>
            <a:ext cx="2637140" cy="430887"/>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CCD Business Modelling</a:t>
            </a:r>
          </a:p>
          <a:p>
            <a:pPr algn="ctr"/>
            <a:r>
              <a:rPr lang="en-GB" sz="1100" i="1" dirty="0">
                <a:latin typeface="Gill Sans MT" panose="020B0502020104020203" pitchFamily="34" charset="0"/>
              </a:rPr>
              <a:t>Jess Saulle</a:t>
            </a:r>
            <a:endParaRPr lang="en-GB" sz="1100" i="1" dirty="0">
              <a:highlight>
                <a:srgbClr val="FFFF00"/>
              </a:highlight>
              <a:latin typeface="Gill Sans MT" panose="020B0502020104020203" pitchFamily="34" charset="0"/>
            </a:endParaRPr>
          </a:p>
        </p:txBody>
      </p:sp>
      <p:sp>
        <p:nvSpPr>
          <p:cNvPr id="11" name="TextBox 10">
            <a:extLst>
              <a:ext uri="{FF2B5EF4-FFF2-40B4-BE49-F238E27FC236}">
                <a16:creationId xmlns:a16="http://schemas.microsoft.com/office/drawing/2014/main" id="{F429B993-F678-424F-AF2D-3EE80796766E}"/>
              </a:ext>
            </a:extLst>
          </p:cNvPr>
          <p:cNvSpPr txBox="1"/>
          <p:nvPr/>
        </p:nvSpPr>
        <p:spPr>
          <a:xfrm>
            <a:off x="937217" y="1898831"/>
            <a:ext cx="2637140" cy="430887"/>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CCD Governance Modelling</a:t>
            </a:r>
          </a:p>
          <a:p>
            <a:pPr algn="ctr"/>
            <a:r>
              <a:rPr lang="en-GB" sz="1100" i="1" dirty="0">
                <a:latin typeface="Gill Sans MT" panose="020B0502020104020203" pitchFamily="34" charset="0"/>
              </a:rPr>
              <a:t>Jess Saulle</a:t>
            </a:r>
            <a:endParaRPr lang="en-GB" sz="1100" i="1" dirty="0">
              <a:highlight>
                <a:srgbClr val="FFFF00"/>
              </a:highlight>
              <a:latin typeface="Gill Sans MT" panose="020B0502020104020203" pitchFamily="34" charset="0"/>
            </a:endParaRPr>
          </a:p>
        </p:txBody>
      </p:sp>
      <p:sp>
        <p:nvSpPr>
          <p:cNvPr id="12" name="TextBox 11">
            <a:extLst>
              <a:ext uri="{FF2B5EF4-FFF2-40B4-BE49-F238E27FC236}">
                <a16:creationId xmlns:a16="http://schemas.microsoft.com/office/drawing/2014/main" id="{76290BFD-4023-4B6B-AAF1-81A54423D037}"/>
              </a:ext>
            </a:extLst>
          </p:cNvPr>
          <p:cNvSpPr txBox="1"/>
          <p:nvPr/>
        </p:nvSpPr>
        <p:spPr>
          <a:xfrm>
            <a:off x="928692" y="2394073"/>
            <a:ext cx="2637140" cy="430887"/>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CCD Resourcing</a:t>
            </a:r>
          </a:p>
          <a:p>
            <a:pPr algn="ctr"/>
            <a:r>
              <a:rPr lang="en-GB" sz="1100" i="1" dirty="0">
                <a:latin typeface="Gill Sans MT" panose="020B0502020104020203" pitchFamily="34" charset="0"/>
              </a:rPr>
              <a:t>Nour Talli</a:t>
            </a:r>
            <a:endParaRPr lang="en-GB" sz="1100" i="1" dirty="0">
              <a:highlight>
                <a:srgbClr val="FFFF00"/>
              </a:highlight>
              <a:latin typeface="Gill Sans MT" panose="020B0502020104020203" pitchFamily="34" charset="0"/>
            </a:endParaRPr>
          </a:p>
        </p:txBody>
      </p:sp>
      <p:sp>
        <p:nvSpPr>
          <p:cNvPr id="13" name="TextBox 12">
            <a:extLst>
              <a:ext uri="{FF2B5EF4-FFF2-40B4-BE49-F238E27FC236}">
                <a16:creationId xmlns:a16="http://schemas.microsoft.com/office/drawing/2014/main" id="{23901D17-A03A-4149-991C-58499B2936D6}"/>
              </a:ext>
            </a:extLst>
          </p:cNvPr>
          <p:cNvSpPr txBox="1"/>
          <p:nvPr/>
        </p:nvSpPr>
        <p:spPr>
          <a:xfrm>
            <a:off x="937217" y="2865661"/>
            <a:ext cx="2637140" cy="430887"/>
          </a:xfrm>
          <a:prstGeom prst="rect">
            <a:avLst/>
          </a:prstGeom>
          <a:solidFill>
            <a:schemeClr val="bg1">
              <a:lumMod val="85000"/>
            </a:schemeClr>
          </a:solidFill>
        </p:spPr>
        <p:txBody>
          <a:bodyPr wrap="square" rtlCol="0">
            <a:spAutoFit/>
          </a:bodyPr>
          <a:lstStyle/>
          <a:p>
            <a:pPr algn="ctr"/>
            <a:r>
              <a:rPr lang="en-GB" sz="1100" b="1" dirty="0">
                <a:latin typeface="Gill Sans MT" panose="020B0502020104020203" pitchFamily="34" charset="0"/>
              </a:rPr>
              <a:t>Advocacy</a:t>
            </a:r>
          </a:p>
          <a:p>
            <a:pPr algn="ctr"/>
            <a:r>
              <a:rPr lang="en-GB" sz="1100" i="1" dirty="0">
                <a:latin typeface="Gill Sans MT" panose="020B0502020104020203" pitchFamily="34" charset="0"/>
              </a:rPr>
              <a:t>Jess Saulle</a:t>
            </a:r>
          </a:p>
        </p:txBody>
      </p:sp>
      <p:sp>
        <p:nvSpPr>
          <p:cNvPr id="14" name="TextBox 13">
            <a:extLst>
              <a:ext uri="{FF2B5EF4-FFF2-40B4-BE49-F238E27FC236}">
                <a16:creationId xmlns:a16="http://schemas.microsoft.com/office/drawing/2014/main" id="{95EB835B-ABED-43FE-8D05-8DC9AC6CB1BB}"/>
              </a:ext>
            </a:extLst>
          </p:cNvPr>
          <p:cNvSpPr txBox="1"/>
          <p:nvPr/>
        </p:nvSpPr>
        <p:spPr>
          <a:xfrm>
            <a:off x="937217" y="3342695"/>
            <a:ext cx="2637140" cy="430887"/>
          </a:xfrm>
          <a:prstGeom prst="rect">
            <a:avLst/>
          </a:prstGeom>
          <a:solidFill>
            <a:schemeClr val="bg1">
              <a:lumMod val="85000"/>
            </a:schemeClr>
          </a:solidFill>
        </p:spPr>
        <p:txBody>
          <a:bodyPr wrap="square" rtlCol="0">
            <a:spAutoFit/>
          </a:bodyPr>
          <a:lstStyle/>
          <a:p>
            <a:pPr algn="ctr"/>
            <a:r>
              <a:rPr lang="en-GB" sz="1100" b="1" i="1" dirty="0">
                <a:latin typeface="Gill Sans MT" panose="020B0502020104020203" pitchFamily="34" charset="0"/>
              </a:rPr>
              <a:t>Working Group Set-Up and Support</a:t>
            </a:r>
          </a:p>
          <a:p>
            <a:pPr algn="ctr"/>
            <a:r>
              <a:rPr lang="en-GB" sz="1100" i="1" dirty="0">
                <a:latin typeface="Gill Sans MT" panose="020B0502020104020203" pitchFamily="34" charset="0"/>
              </a:rPr>
              <a:t>Jess Saulle or workstream lead</a:t>
            </a:r>
          </a:p>
        </p:txBody>
      </p:sp>
      <p:sp>
        <p:nvSpPr>
          <p:cNvPr id="15" name="Arrow: Right 7">
            <a:extLst>
              <a:ext uri="{FF2B5EF4-FFF2-40B4-BE49-F238E27FC236}">
                <a16:creationId xmlns:a16="http://schemas.microsoft.com/office/drawing/2014/main" id="{2B9FDF4D-8974-4EFB-8A85-D9BB48715508}"/>
              </a:ext>
            </a:extLst>
          </p:cNvPr>
          <p:cNvSpPr/>
          <p:nvPr/>
        </p:nvSpPr>
        <p:spPr>
          <a:xfrm rot="16200000">
            <a:off x="2235705" y="1274823"/>
            <a:ext cx="139159" cy="109814"/>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2109464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3"/>
          <p:cNvSpPr txBox="1">
            <a:spLocks noGrp="1"/>
          </p:cNvSpPr>
          <p:nvPr>
            <p:ph type="title"/>
          </p:nvPr>
        </p:nvSpPr>
        <p:spPr>
          <a:xfrm>
            <a:off x="1672046" y="1123918"/>
            <a:ext cx="7471954" cy="157115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800"/>
              <a:buFont typeface="Montserrat Thin"/>
              <a:buNone/>
            </a:pPr>
            <a:r>
              <a:rPr lang="en-US" sz="6000" b="1" dirty="0">
                <a:solidFill>
                  <a:srgbClr val="32214D"/>
                </a:solidFill>
              </a:rPr>
              <a:t>THANK YOU</a:t>
            </a:r>
            <a:endParaRPr sz="6000" dirty="0">
              <a:solidFill>
                <a:srgbClr val="32214D"/>
              </a:solidFill>
            </a:endParaRPr>
          </a:p>
        </p:txBody>
      </p:sp>
      <p:pic>
        <p:nvPicPr>
          <p:cNvPr id="5" name="Picture 4">
            <a:extLst>
              <a:ext uri="{FF2B5EF4-FFF2-40B4-BE49-F238E27FC236}">
                <a16:creationId xmlns:a16="http://schemas.microsoft.com/office/drawing/2014/main" id="{570FABA0-C948-4658-9883-499B6AB788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12927" y="2994994"/>
            <a:ext cx="1741742" cy="1741742"/>
          </a:xfrm>
          <a:prstGeom prst="rect">
            <a:avLst/>
          </a:prstGeom>
        </p:spPr>
      </p:pic>
      <p:sp>
        <p:nvSpPr>
          <p:cNvPr id="7" name="Google Shape;75;p1">
            <a:extLst>
              <a:ext uri="{FF2B5EF4-FFF2-40B4-BE49-F238E27FC236}">
                <a16:creationId xmlns:a16="http://schemas.microsoft.com/office/drawing/2014/main" id="{303B7941-6B37-43C5-A9B0-A43CE7E0CD33}"/>
              </a:ext>
            </a:extLst>
          </p:cNvPr>
          <p:cNvSpPr txBox="1">
            <a:spLocks/>
          </p:cNvSpPr>
          <p:nvPr/>
        </p:nvSpPr>
        <p:spPr>
          <a:xfrm>
            <a:off x="7023597" y="4629893"/>
            <a:ext cx="2120403" cy="4067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US" dirty="0">
                <a:solidFill>
                  <a:srgbClr val="D97138"/>
                </a:solidFill>
              </a:rPr>
              <a:t>collaborativecash.org</a:t>
            </a:r>
          </a:p>
        </p:txBody>
      </p:sp>
    </p:spTree>
    <p:extLst>
      <p:ext uri="{BB962C8B-B14F-4D97-AF65-F5344CB8AC3E}">
        <p14:creationId xmlns:p14="http://schemas.microsoft.com/office/powerpoint/2010/main" val="83879377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1846</TotalTime>
  <Words>1282</Words>
  <Application>Microsoft Office PowerPoint</Application>
  <PresentationFormat>On-screen Show (16:9)</PresentationFormat>
  <Paragraphs>178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Montserrat Thin</vt:lpstr>
      <vt:lpstr>Montserrat</vt:lpstr>
      <vt:lpstr>Montserrat Light</vt:lpstr>
      <vt:lpstr>Gill Sans Infant Std</vt:lpstr>
      <vt:lpstr>Gill Sans MT</vt:lpstr>
      <vt:lpstr>Arial</vt:lpstr>
      <vt:lpstr>Montserrat SemiBold</vt:lpstr>
      <vt:lpstr>Simple Light</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UPPERCASE</dc:title>
  <dc:creator>Jessica Saulle</dc:creator>
  <cp:lastModifiedBy>Jessica Saulle</cp:lastModifiedBy>
  <cp:revision>108</cp:revision>
  <dcterms:modified xsi:type="dcterms:W3CDTF">2020-02-26T12:58:13Z</dcterms:modified>
</cp:coreProperties>
</file>