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6" r:id="rId1"/>
  </p:sldMasterIdLst>
  <p:notesMasterIdLst>
    <p:notesMasterId r:id="rId10"/>
  </p:notesMasterIdLst>
  <p:sldIdLst>
    <p:sldId id="258" r:id="rId2"/>
    <p:sldId id="317" r:id="rId3"/>
    <p:sldId id="318" r:id="rId4"/>
    <p:sldId id="332" r:id="rId5"/>
    <p:sldId id="331" r:id="rId6"/>
    <p:sldId id="334" r:id="rId7"/>
    <p:sldId id="333" r:id="rId8"/>
    <p:sldId id="325" r:id="rId9"/>
  </p:sldIdLst>
  <p:sldSz cx="9144000" cy="5143500" type="screen16x9"/>
  <p:notesSz cx="6858000" cy="9144000"/>
  <p:embeddedFontLst>
    <p:embeddedFont>
      <p:font typeface="Montserrat" panose="02000505000000020004" pitchFamily="2" charset="77"/>
      <p:regular r:id="rId11"/>
      <p:bold r:id="rId12"/>
      <p:italic r:id="rId13"/>
      <p:boldItalic r:id="rId14"/>
    </p:embeddedFont>
    <p:embeddedFont>
      <p:font typeface="Montserrat Light" pitchFamily="2" charset="77"/>
      <p:regular r:id="rId15"/>
      <p:bold r:id="rId16"/>
      <p:italic r:id="rId17"/>
      <p:boldItalic r:id="rId18"/>
    </p:embeddedFont>
    <p:embeddedFont>
      <p:font typeface="Montserrat SemiBold" panose="02000505000000020004" pitchFamily="2" charset="77"/>
      <p:bold r:id="rId19"/>
    </p:embeddedFont>
    <p:embeddedFont>
      <p:font typeface="Montserrat Thin" pitchFamily="2" charset="77"/>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4D"/>
    <a:srgbClr val="D97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7" autoAdjust="0"/>
    <p:restoredTop sz="67347" autoAdjust="0"/>
  </p:normalViewPr>
  <p:slideViewPr>
    <p:cSldViewPr snapToGrid="0" snapToObjects="1">
      <p:cViewPr varScale="1">
        <p:scale>
          <a:sx n="112" d="100"/>
          <a:sy n="112" d="100"/>
        </p:scale>
        <p:origin x="21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5302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dirty="0">
                <a:solidFill>
                  <a:srgbClr val="32214D"/>
                </a:solidFill>
                <a:latin typeface="Montserrat Light" panose="00000400000000000000" pitchFamily="50" charset="0"/>
                <a:cs typeface="Gill Sans Infant Std"/>
              </a:rPr>
              <a:t>Our </a:t>
            </a:r>
            <a:r>
              <a:rPr lang="en-IN" sz="900" b="0" i="0" u="none" strike="noStrike" kern="1200" cap="none" dirty="0">
                <a:solidFill>
                  <a:schemeClr val="tx1"/>
                </a:solidFill>
                <a:effectLst/>
                <a:latin typeface="Arial"/>
                <a:ea typeface="Arial"/>
                <a:cs typeface="Arial"/>
                <a:sym typeface="Arial"/>
              </a:rPr>
              <a:t>members </a:t>
            </a:r>
            <a:r>
              <a:rPr lang="en-IN" sz="900" b="0" i="0" u="none" strike="noStrike" cap="none" dirty="0">
                <a:solidFill>
                  <a:srgbClr val="000000"/>
                </a:solidFill>
                <a:effectLst/>
                <a:latin typeface="Arial"/>
                <a:ea typeface="Arial"/>
                <a:cs typeface="Arial"/>
                <a:sym typeface="Arial"/>
              </a:rPr>
              <a:t>believe greater collaboration will enable </a:t>
            </a:r>
            <a:r>
              <a:rPr lang="en-GB" sz="900" b="0" i="0" u="none" strike="noStrike" cap="none" noProof="0" dirty="0">
                <a:solidFill>
                  <a:srgbClr val="000000"/>
                </a:solidFill>
                <a:effectLst/>
                <a:latin typeface="Arial"/>
                <a:ea typeface="Arial"/>
                <a:cs typeface="Arial"/>
                <a:sym typeface="Arial"/>
              </a:rPr>
              <a:t>the</a:t>
            </a:r>
            <a:r>
              <a:rPr lang="en-IN" sz="900" b="0" i="0" u="none" strike="noStrike" cap="none" dirty="0">
                <a:solidFill>
                  <a:srgbClr val="000000"/>
                </a:solidFill>
                <a:effectLst/>
                <a:latin typeface="Arial"/>
                <a:ea typeface="Arial"/>
                <a:cs typeface="Arial"/>
                <a:sym typeface="Arial"/>
              </a:rPr>
              <a:t> humanitarian sector to bring the best available actors in a given context into adaptive cash and voucher assistance (CVA) partnerships that deliver timelier and more impactful CVA to people affected by crises. </a:t>
            </a:r>
            <a:endParaRPr lang="en-US" sz="900" dirty="0">
              <a:latin typeface="Montserrat"/>
              <a:ea typeface="Montserrat"/>
              <a:cs typeface="Montserrat"/>
              <a:sym typeface="Montserra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900" b="0" i="0" u="none" strike="noStrike" cap="none" noProof="0" dirty="0">
                <a:solidFill>
                  <a:srgbClr val="000000"/>
                </a:solidFill>
                <a:effectLst/>
                <a:latin typeface="Arial"/>
                <a:ea typeface="Arial"/>
                <a:cs typeface="Arial"/>
                <a:sym typeface="Arial"/>
              </a:rPr>
              <a:t>Our goal is to transform </a:t>
            </a:r>
            <a:r>
              <a:rPr lang="en-IN" sz="900" b="0" i="0" u="none" strike="noStrike" cap="none" dirty="0">
                <a:solidFill>
                  <a:srgbClr val="000000"/>
                </a:solidFill>
                <a:effectLst/>
                <a:latin typeface="Arial"/>
                <a:ea typeface="Arial"/>
                <a:cs typeface="Arial"/>
                <a:sym typeface="Arial"/>
              </a:rPr>
              <a:t>CVA to find a </a:t>
            </a:r>
            <a:r>
              <a:rPr lang="en-IN" sz="900" b="0" i="1" u="none" strike="noStrike" cap="none" dirty="0">
                <a:solidFill>
                  <a:srgbClr val="000000"/>
                </a:solidFill>
                <a:effectLst/>
                <a:latin typeface="Arial"/>
                <a:ea typeface="Arial"/>
                <a:cs typeface="Arial"/>
                <a:sym typeface="Arial"/>
              </a:rPr>
              <a:t>better way to meet</a:t>
            </a:r>
            <a:r>
              <a:rPr lang="en-GB" sz="900" b="0" i="1" u="none" strike="noStrike" cap="none" noProof="0" dirty="0">
                <a:solidFill>
                  <a:srgbClr val="000000"/>
                </a:solidFill>
                <a:effectLst/>
                <a:latin typeface="Arial"/>
                <a:ea typeface="Arial"/>
                <a:cs typeface="Arial"/>
                <a:sym typeface="Arial"/>
              </a:rPr>
              <a:t> humanitarian needs and influence the changing landscape</a:t>
            </a:r>
            <a:r>
              <a:rPr lang="en-GB" sz="900" b="0" i="0" u="none" strike="noStrike" cap="none" noProof="0" dirty="0">
                <a:solidFill>
                  <a:srgbClr val="000000"/>
                </a:solidFill>
                <a:effectLst/>
                <a:latin typeface="Arial"/>
                <a:ea typeface="Arial"/>
                <a:cs typeface="Arial"/>
                <a:sym typeface="Arial"/>
              </a:rPr>
              <a:t> by </a:t>
            </a:r>
            <a:r>
              <a:rPr lang="en-GB" sz="900" dirty="0">
                <a:solidFill>
                  <a:srgbClr val="32214D"/>
                </a:solidFill>
                <a:latin typeface="Montserrat Light" panose="00000400000000000000" pitchFamily="50" charset="0"/>
              </a:rPr>
              <a:t>remodelling the way organisations collaborate around cash and voucher programming. Through a widely adopted and consistent platform of collaboration standards, complemented by facilitated partnership brokering, we strive to work together seamlessly. Actors will be able to combine the best of their strengths to meet the complex challenges of humanitarian response quickly and easily. We endeavour to move the cash landscape from a disconnected patchwork of dominant actors to an evolving ecosystem that reduces barriers to entry, generates greater impact and is constantly adapting to the future operating environment. </a:t>
            </a:r>
            <a:endParaRPr lang="en-GB" sz="900" dirty="0">
              <a:latin typeface="Gill Sans Infant Std"/>
              <a:cs typeface="Gill Sans Infant Std"/>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i="0" u="none" strike="noStrike" cap="none" noProof="0"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6BD549F9-2052-40E3-8E47-17FFF230AD56}" type="slidenum">
              <a:rPr lang="en-GB" smtClean="0"/>
              <a:t>2</a:t>
            </a:fld>
            <a:endParaRPr lang="en-GB"/>
          </a:p>
        </p:txBody>
      </p:sp>
    </p:spTree>
    <p:extLst>
      <p:ext uri="{BB962C8B-B14F-4D97-AF65-F5344CB8AC3E}">
        <p14:creationId xmlns:p14="http://schemas.microsoft.com/office/powerpoint/2010/main" val="141967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900" dirty="0">
                <a:latin typeface="Montserrat Light"/>
                <a:ea typeface="Montserrat Light"/>
                <a:cs typeface="Montserrat Light"/>
                <a:sym typeface="Montserrat Light"/>
              </a:rPr>
              <a:t>CCD promotes and supports easy, customisable, and scalable collaborations across the cash value chain. </a:t>
            </a:r>
          </a:p>
          <a:p>
            <a:pPr marL="158750" indent="0">
              <a:buNone/>
            </a:pPr>
            <a:endParaRPr lang="en-IN" sz="900" kern="1200" dirty="0">
              <a:solidFill>
                <a:schemeClr val="tx1"/>
              </a:solidFill>
              <a:effectLst/>
              <a:latin typeface="+mn-lt"/>
              <a:ea typeface="+mn-ea"/>
              <a:cs typeface="+mn-cs"/>
            </a:endParaRPr>
          </a:p>
          <a:p>
            <a:pPr marL="158750" indent="0">
              <a:buNone/>
            </a:pPr>
            <a:r>
              <a:rPr lang="en-IN" sz="900" kern="1200" dirty="0">
                <a:solidFill>
                  <a:schemeClr val="tx1"/>
                </a:solidFill>
                <a:effectLst/>
                <a:latin typeface="+mn-lt"/>
                <a:ea typeface="+mn-ea"/>
                <a:cs typeface="+mn-cs"/>
              </a:rPr>
              <a:t>Partners in the CCD network are establishing norms of collaboration across the CVA value chain and increasing opportunities to work together. </a:t>
            </a:r>
            <a:r>
              <a:rPr lang="en-GB" sz="900" kern="1200" dirty="0">
                <a:solidFill>
                  <a:schemeClr val="tx1"/>
                </a:solidFill>
                <a:effectLst/>
                <a:latin typeface="+mn-lt"/>
                <a:ea typeface="+mn-ea"/>
                <a:cs typeface="+mn-cs"/>
              </a:rPr>
              <a:t>Within each country, the network forms rapid, reliable partnerships that share responsibilities and harness the best of each organisation to improve the efficiency and effectiveness of our cash programmes to: </a:t>
            </a:r>
          </a:p>
          <a:p>
            <a:pPr marL="822960" lvl="1" indent="-274320">
              <a:buFont typeface="Arial" panose="020B0604020202020204" pitchFamily="34" charset="0"/>
              <a:buChar char="•"/>
            </a:pPr>
            <a:r>
              <a:rPr lang="en-GB" sz="900" kern="1200" dirty="0">
                <a:solidFill>
                  <a:schemeClr val="tx1"/>
                </a:solidFill>
                <a:effectLst/>
                <a:latin typeface="+mn-lt"/>
                <a:ea typeface="+mn-ea"/>
                <a:cs typeface="+mn-cs"/>
              </a:rPr>
              <a:t>better serve affected populations</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avoid duplication</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address technical challenges more effectively</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capitalise on the strengths of each actor</a:t>
            </a:r>
          </a:p>
          <a:p>
            <a:pPr marL="822960" lvl="1" indent="-274320">
              <a:buFont typeface="Arial" panose="020B0604020202020204" pitchFamily="34" charset="0"/>
              <a:buChar char="•"/>
            </a:pPr>
            <a:r>
              <a:rPr lang="en-GB" sz="900" b="0" i="0" u="none" strike="noStrike" cap="none" noProof="0" dirty="0">
                <a:solidFill>
                  <a:srgbClr val="000000"/>
                </a:solidFill>
                <a:effectLst/>
                <a:latin typeface="Arial"/>
                <a:ea typeface="Arial"/>
                <a:cs typeface="Arial"/>
                <a:sym typeface="Arial"/>
              </a:rPr>
              <a:t>and harness the power behind combined voices to influence advocacy. </a:t>
            </a:r>
          </a:p>
          <a:p>
            <a:pPr marL="158750" indent="0">
              <a:buNone/>
            </a:pPr>
            <a:endParaRPr lang="en-GB" sz="900" kern="1200" dirty="0">
              <a:solidFill>
                <a:schemeClr val="tx1"/>
              </a:solidFill>
              <a:effectLst/>
              <a:latin typeface="+mn-lt"/>
              <a:ea typeface="+mn-ea"/>
              <a:cs typeface="+mn-cs"/>
            </a:endParaRPr>
          </a:p>
          <a:p>
            <a:pPr marL="158750" indent="0">
              <a:buNone/>
            </a:pPr>
            <a:endParaRPr lang="en-GB" sz="9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3</a:t>
            </a:fld>
            <a:endParaRPr lang="en-GB"/>
          </a:p>
        </p:txBody>
      </p:sp>
    </p:spTree>
    <p:extLst>
      <p:ext uri="{BB962C8B-B14F-4D97-AF65-F5344CB8AC3E}">
        <p14:creationId xmlns:p14="http://schemas.microsoft.com/office/powerpoint/2010/main" val="311398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100"/>
              <a:buFont typeface="Arial" panose="020B0604020202020204" pitchFamily="34" charset="0"/>
              <a:buNone/>
            </a:pPr>
            <a:r>
              <a:rPr lang="en-US" sz="1100" b="1" i="0" u="none" strike="noStrike" cap="none" dirty="0">
                <a:solidFill>
                  <a:srgbClr val="000000"/>
                </a:solidFill>
                <a:latin typeface="Montserrat" panose="02000505000000020004" pitchFamily="2" charset="77"/>
                <a:cs typeface="Arial"/>
                <a:sym typeface="Arial"/>
              </a:rPr>
              <a:t>GLOBAL MODEL &amp; GOVERNANCE</a:t>
            </a:r>
          </a:p>
          <a:p>
            <a:pPr marL="800100" lvl="1" indent="-342900">
              <a:buFont typeface="Arial" panose="020B0604020202020204" pitchFamily="34" charset="0"/>
              <a:buChar char="•"/>
            </a:pPr>
            <a:r>
              <a:rPr lang="en-US" sz="1100" dirty="0">
                <a:latin typeface="Montserrat" panose="02000505000000020004" pitchFamily="2" charset="77"/>
              </a:rPr>
              <a:t>Staffing for CCD</a:t>
            </a:r>
          </a:p>
          <a:p>
            <a:pPr marL="800100" lvl="1" indent="-342900">
              <a:buFont typeface="Arial" panose="020B0604020202020204" pitchFamily="34" charset="0"/>
              <a:buChar char="•"/>
            </a:pPr>
            <a:r>
              <a:rPr lang="en-US" sz="1100" dirty="0">
                <a:latin typeface="Montserrat" panose="02000505000000020004" pitchFamily="2" charset="77"/>
              </a:rPr>
              <a:t>Interim MoU</a:t>
            </a:r>
          </a:p>
          <a:p>
            <a:pPr marL="800100" lvl="1" indent="-342900">
              <a:buFont typeface="Arial" panose="020B0604020202020204" pitchFamily="34" charset="0"/>
              <a:buChar char="•"/>
            </a:pPr>
            <a:r>
              <a:rPr lang="en-US" sz="1100" dirty="0">
                <a:latin typeface="Montserrat" panose="02000505000000020004" pitchFamily="2" charset="77"/>
              </a:rPr>
              <a:t>Business model development</a:t>
            </a:r>
          </a:p>
          <a:p>
            <a:pPr marL="800100" lvl="1" indent="-342900">
              <a:buFont typeface="Arial" panose="020B0604020202020204" pitchFamily="34" charset="0"/>
              <a:buChar char="•"/>
            </a:pPr>
            <a:r>
              <a:rPr lang="en-US" sz="1100" dirty="0">
                <a:latin typeface="Montserrat" panose="02000505000000020004" pitchFamily="2" charset="77"/>
              </a:rPr>
              <a:t>Governance structure</a:t>
            </a:r>
          </a:p>
          <a:p>
            <a:pPr marL="800100" lvl="1" indent="-342900">
              <a:buFont typeface="Arial" panose="020B0604020202020204" pitchFamily="34" charset="0"/>
              <a:buChar char="•"/>
            </a:pPr>
            <a:r>
              <a:rPr lang="en-US" sz="1100" dirty="0">
                <a:latin typeface="Montserrat" panose="02000505000000020004" pitchFamily="2" charset="77"/>
              </a:rPr>
              <a:t>Membership services</a:t>
            </a:r>
          </a:p>
          <a:p>
            <a:pPr marL="800100" lvl="1" indent="-342900">
              <a:buFont typeface="Arial" panose="020B0604020202020204" pitchFamily="34" charset="0"/>
              <a:buChar char="•"/>
            </a:pPr>
            <a:endParaRPr lang="en-US" sz="1100" dirty="0">
              <a:latin typeface="Montserrat" panose="02000505000000020004" pitchFamily="2" charset="77"/>
            </a:endParaRPr>
          </a:p>
          <a:p>
            <a:pPr marL="0" lvl="0" indent="0">
              <a:buFont typeface="Arial" panose="020B0604020202020204" pitchFamily="34" charset="0"/>
              <a:buNone/>
            </a:pPr>
            <a:r>
              <a:rPr lang="en-US" sz="1100" b="1" dirty="0">
                <a:latin typeface="Montserrat" panose="02000505000000020004" pitchFamily="2" charset="77"/>
              </a:rPr>
              <a:t>COLLABORATION PRODUCTS &amp; SERVICES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Local CCD Model (“franchise”)</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Collaboration Toolkit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People Model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Training curriculum development</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Conducting training</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Roster development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Impact Model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Impact model</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MEAL framework</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Evaluations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Data (Interoperability)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Data sharing agreement finalization and pilots</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Ongoing technical assistance as needed</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Data trust research and development</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Supply Chain (Interoperability)</a:t>
            </a:r>
            <a:r>
              <a:rPr lang="en-US" sz="1100" b="1"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Research and piloting common procurement standards, framework agreements and other solutions</a:t>
            </a:r>
          </a:p>
          <a:p>
            <a:pPr algn="just"/>
            <a:r>
              <a:rPr lang="en-US" sz="1100" b="1" dirty="0">
                <a:latin typeface="Montserrat" panose="02000505000000020004" pitchFamily="2" charset="77"/>
                <a:ea typeface="Calibri" panose="020F0502020204030204" pitchFamily="34" charset="0"/>
                <a:cs typeface="Times New Roman" panose="02020603050405020304" pitchFamily="18" charset="0"/>
              </a:rPr>
              <a:t> Digital Products </a:t>
            </a:r>
            <a:endParaRPr lang="en-US" sz="1100" dirty="0">
              <a:latin typeface="Montserrat" panose="02000505000000020004" pitchFamily="2" charset="77"/>
              <a:ea typeface="Calibri" panose="020F0502020204030204" pitchFamily="34" charset="0"/>
              <a:cs typeface="Times New Roman" panose="02020603050405020304" pitchFamily="18" charset="0"/>
            </a:endParaRP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Modeling tool</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Marketplace mapping</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Collaboration analytics</a:t>
            </a:r>
          </a:p>
          <a:p>
            <a:pPr lvl="1" algn="just"/>
            <a:r>
              <a:rPr lang="en-US" sz="1100" dirty="0">
                <a:latin typeface="Montserrat" panose="02000505000000020004" pitchFamily="2" charset="77"/>
                <a:ea typeface="Calibri" panose="020F0502020204030204" pitchFamily="34" charset="0"/>
                <a:cs typeface="Times New Roman" panose="02020603050405020304" pitchFamily="18" charset="0"/>
              </a:rPr>
              <a:t>Overall response environment analytics</a:t>
            </a:r>
          </a:p>
          <a:p>
            <a:pPr lvl="1" algn="just"/>
            <a:endParaRPr lang="en-US" sz="1100" dirty="0">
              <a:effectLst/>
              <a:latin typeface="Montserrat" panose="02000505000000020004" pitchFamily="2" charset="77"/>
              <a:ea typeface="Calibri" panose="020F0502020204030204" pitchFamily="34" charset="0"/>
              <a:cs typeface="Times New Roman" panose="02020603050405020304" pitchFamily="18" charset="0"/>
            </a:endParaRPr>
          </a:p>
          <a:p>
            <a:pPr marL="158750" lvl="0" indent="0" algn="just">
              <a:buNone/>
            </a:pPr>
            <a:r>
              <a:rPr lang="en-US" sz="1100" b="1" dirty="0">
                <a:effectLst/>
                <a:latin typeface="Montserrat" panose="02000505000000020004" pitchFamily="2" charset="77"/>
                <a:ea typeface="Calibri" panose="020F0502020204030204" pitchFamily="34" charset="0"/>
                <a:cs typeface="Times New Roman" panose="02020603050405020304" pitchFamily="18" charset="0"/>
              </a:rPr>
              <a:t>IMPLEMENTATION</a:t>
            </a:r>
          </a:p>
          <a:p>
            <a:r>
              <a:rPr lang="en-US" sz="1100" dirty="0">
                <a:latin typeface="Montserrat" panose="02000505000000020004" pitchFamily="2" charset="77"/>
              </a:rPr>
              <a:t>Year One: 5 CCD platforms opened</a:t>
            </a:r>
          </a:p>
          <a:p>
            <a:r>
              <a:rPr lang="en-US" sz="1100" dirty="0">
                <a:latin typeface="Montserrat" panose="02000505000000020004" pitchFamily="2" charset="77"/>
              </a:rPr>
              <a:t>Year Two: 10 CCD platforms opened</a:t>
            </a:r>
          </a:p>
          <a:p>
            <a:r>
              <a:rPr lang="en-US" sz="1100" dirty="0">
                <a:latin typeface="Montserrat" panose="02000505000000020004" pitchFamily="2" charset="77"/>
              </a:rPr>
              <a:t>Year Three: 15 CCD platforms opened</a:t>
            </a:r>
          </a:p>
          <a:p>
            <a:pPr marL="158750" lvl="0" indent="0" algn="just">
              <a:buNone/>
            </a:pPr>
            <a:endParaRPr lang="en-US" sz="1100" dirty="0">
              <a:effectLst/>
              <a:latin typeface="Montserrat" panose="02000505000000020004" pitchFamily="2" charset="77"/>
              <a:ea typeface="Calibri" panose="020F0502020204030204" pitchFamily="34" charset="0"/>
              <a:cs typeface="Times New Roman" panose="02020603050405020304" pitchFamily="18" charset="0"/>
            </a:endParaRPr>
          </a:p>
          <a:p>
            <a:pPr marL="158750" indent="0">
              <a:buNone/>
            </a:pPr>
            <a:endParaRPr lang="en-US" dirty="0"/>
          </a:p>
        </p:txBody>
      </p:sp>
    </p:spTree>
    <p:extLst>
      <p:ext uri="{BB962C8B-B14F-4D97-AF65-F5344CB8AC3E}">
        <p14:creationId xmlns:p14="http://schemas.microsoft.com/office/powerpoint/2010/main" val="2830873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F5B01-D675-4821-BAA5-501FDA02182E}"/>
              </a:ext>
            </a:extLst>
          </p:cNvPr>
          <p:cNvSpPr>
            <a:spLocks noGrp="1"/>
          </p:cNvSpPr>
          <p:nvPr>
            <p:ph type="body" idx="1"/>
          </p:nvPr>
        </p:nvSpPr>
        <p:spPr/>
        <p:txBody>
          <a:bodyPr/>
          <a:lstStyle/>
          <a:p>
            <a:pPr marL="158750" indent="0">
              <a:buNone/>
            </a:pPr>
            <a:r>
              <a:rPr lang="en-GB" sz="1100" b="1" i="0" u="none" strike="noStrike" cap="none" dirty="0">
                <a:solidFill>
                  <a:srgbClr val="000000"/>
                </a:solidFill>
                <a:effectLst/>
                <a:latin typeface="Arial"/>
                <a:ea typeface="Arial"/>
                <a:cs typeface="Arial"/>
                <a:sym typeface="Arial"/>
              </a:rPr>
              <a:t>Local Platform Model: </a:t>
            </a:r>
            <a:r>
              <a:rPr lang="en-GB" sz="1100" b="0" i="0" u="none" strike="noStrike" cap="none" dirty="0">
                <a:solidFill>
                  <a:srgbClr val="000000"/>
                </a:solidFill>
                <a:effectLst/>
                <a:latin typeface="Arial"/>
                <a:ea typeface="Arial"/>
                <a:cs typeface="Arial"/>
                <a:sym typeface="Arial"/>
              </a:rPr>
              <a:t>This area of work refers to products and services that support the design and management of the local CCD platform as well as the design and management of collaborative operations.  The primary product from this work area is the collaboration toolkit.  The Collaboration Toolkit is based on practical experience in local CCD country platforms and provides guidance, tools and resources to help facilitate operational collaboration between CCD members.  The goal of the toolkit is to promote collaborative approaches which the CCD believes will make cash programming more effective, improve operational efficiency and amplify impact.  The toolkit covers the set-up and management of CCD country platforms, the set-up and management of collaborative cash operations and the partnership brokering/interpersonal skills needed to successfully collaborate. </a:t>
            </a:r>
            <a:endParaRPr lang="en-US" sz="1100" b="1"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People Model: </a:t>
            </a:r>
            <a:r>
              <a:rPr lang="en-GB" sz="1100" b="0" i="0" u="none" strike="noStrike" cap="none" dirty="0">
                <a:solidFill>
                  <a:srgbClr val="000000"/>
                </a:solidFill>
                <a:effectLst/>
                <a:latin typeface="Arial"/>
                <a:ea typeface="Arial"/>
                <a:cs typeface="Arial"/>
                <a:sym typeface="Arial"/>
              </a:rPr>
              <a:t>This area of work refers to the development of a pool of collaboration experts.  It includes the set-up and management of the expert pool as well as the development of expert profiles, a recommended learning path, training curriculum development and hosting of trainings.  It may also include mentoring, accompanied deployments and other types of services as we learn more about how best to support our collaboration experts in the field.</a:t>
            </a:r>
            <a:endParaRPr lang="en-US" sz="1100" b="1"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Impact Model: </a:t>
            </a:r>
            <a:r>
              <a:rPr lang="en-GB" sz="1100" b="0" i="0" u="none" strike="noStrike" cap="none" dirty="0">
                <a:solidFill>
                  <a:srgbClr val="000000"/>
                </a:solidFill>
                <a:effectLst/>
                <a:latin typeface="Arial"/>
                <a:ea typeface="Arial"/>
                <a:cs typeface="Arial"/>
                <a:sym typeface="Arial"/>
              </a:rPr>
              <a:t>This area of work refers to the creation of the overall impact model for the CCD Network, local CCD platforms and the operational collaborations members engage in.  It includes the accompanying MEAL framework and the collection of key metrics based on the framework.  This area of work includes building the evidence base of what makes good collaboration including case studies and evaluations.  </a:t>
            </a:r>
            <a:endParaRPr lang="en-US" sz="1100" b="1"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1"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Data Interoperability:  </a:t>
            </a:r>
            <a:r>
              <a:rPr lang="en-GB" sz="1100" b="0" i="0" u="none" strike="noStrike" cap="none" dirty="0">
                <a:solidFill>
                  <a:srgbClr val="000000"/>
                </a:solidFill>
                <a:effectLst/>
                <a:latin typeface="Arial"/>
                <a:ea typeface="Arial"/>
                <a:cs typeface="Arial"/>
                <a:sym typeface="Arial"/>
              </a:rPr>
              <a:t>This area of work refers to local CCD platforms developing an ecosystem where all cash actors are able to securely and seamlessly access data to meet the needs of affected people.  An initial product includes practical guidance on data sharing and a data sharing agreement template.  The guidance and template are based on the highest standards (GDPR) and CCD members’ legal counsels, data specialists and program teams are providing feedback to ensure it can be used easily by CCD members in the field.  Another area of work includes researching and possibly piloting a Data Trust. A Data Trust is an innovative way to see data as a shared resource that is available to everyone and balances individual, collective and societal interests.</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Shared Principles and Protocols:</a:t>
            </a:r>
            <a:r>
              <a:rPr lang="en-GB" sz="1100" b="0" i="0" u="none" strike="noStrike" cap="none" dirty="0">
                <a:solidFill>
                  <a:srgbClr val="000000"/>
                </a:solidFill>
                <a:effectLst/>
                <a:latin typeface="Arial"/>
                <a:ea typeface="Arial"/>
                <a:cs typeface="Arial"/>
                <a:sym typeface="Arial"/>
              </a:rPr>
              <a:t> This area of work refers to finding ways to make CCD members’ systems and protocols more conducive to collaboration.  This work includes looking at ways to reduce management costs where possible, centralising capabilities and sharing capacities rather than duplicating them. This area of work also includes development of common standards for interoperability, including finance reconciliation, reporting, a common partner agreement framework and common due diligence parameters.  Currently this area of work has not been initiated at the global level, but some experimentation is happening at the country level.  With additional resources, this work area could be initialized and expanded.</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0"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pPr marL="158750" indent="0">
              <a:buNone/>
            </a:pPr>
            <a:r>
              <a:rPr lang="en-GB" sz="1100" b="1" i="0" u="none" strike="noStrike" cap="none" dirty="0">
                <a:solidFill>
                  <a:srgbClr val="000000"/>
                </a:solidFill>
                <a:effectLst/>
                <a:latin typeface="Arial"/>
                <a:ea typeface="Arial"/>
                <a:cs typeface="Arial"/>
                <a:sym typeface="Arial"/>
              </a:rPr>
              <a:t>Digital Products:</a:t>
            </a:r>
            <a:r>
              <a:rPr lang="en-GB" sz="1100" b="0" i="0" u="none" strike="noStrike" cap="none" dirty="0">
                <a:solidFill>
                  <a:srgbClr val="000000"/>
                </a:solidFill>
                <a:effectLst/>
                <a:latin typeface="Arial"/>
                <a:ea typeface="Arial"/>
                <a:cs typeface="Arial"/>
                <a:sym typeface="Arial"/>
              </a:rPr>
              <a:t> All Collaboration Products and Services are initially developed, iterated and operationalized off-line.  If there is demonstrated added value, some products or services may be digitized.  The type of value that digitization can bring includes making tasks quicker/easier, allowing products or services to scale, collecting collaboration data more systematically to build evidence base, and promoting a common language and framework across multiple local CCD platforms.  The first CCD digitized product is ResponseBuilder, a collaboration modeling tool which was developed based on collaboration managers field experience and the CCD Practical Guidance for Building Collaborative Operational Models.</a:t>
            </a:r>
            <a:endParaRPr lang="en-US" sz="1100" b="0" i="0" u="none" strike="noStrike" cap="none" dirty="0">
              <a:solidFill>
                <a:srgbClr val="000000"/>
              </a:solidFill>
              <a:effectLst/>
              <a:latin typeface="Arial"/>
              <a:ea typeface="Arial"/>
              <a:cs typeface="Arial"/>
              <a:sym typeface="Arial"/>
            </a:endParaRPr>
          </a:p>
          <a:p>
            <a:pPr marL="501650" lvl="1" indent="0" algn="l" rtl="0">
              <a:lnSpc>
                <a:spcPct val="100000"/>
              </a:lnSpc>
              <a:spcBef>
                <a:spcPts val="0"/>
              </a:spcBef>
              <a:spcAft>
                <a:spcPts val="0"/>
              </a:spcAft>
              <a:buSzPts val="1100"/>
              <a:buFont typeface="Arial" panose="020B0604020202020204" pitchFamily="34" charse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469980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CF5B01-D675-4821-BAA5-501FDA02182E}"/>
              </a:ext>
            </a:extLst>
          </p:cNvPr>
          <p:cNvSpPr>
            <a:spLocks noGrp="1"/>
          </p:cNvSpPr>
          <p:nvPr>
            <p:ph type="body" idx="1"/>
          </p:nvPr>
        </p:nvSpPr>
        <p:spPr/>
        <p:txBody>
          <a:bodyPr/>
          <a:lstStyle/>
          <a:p>
            <a:pPr marL="501650" lvl="1" indent="0" algn="l" rtl="0">
              <a:lnSpc>
                <a:spcPct val="100000"/>
              </a:lnSpc>
              <a:spcBef>
                <a:spcPts val="0"/>
              </a:spcBef>
              <a:spcAft>
                <a:spcPts val="0"/>
              </a:spcAft>
              <a:buSzPts val="1100"/>
              <a:buFont typeface="Arial" panose="020B0604020202020204" pitchFamily="34" charse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258653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sz="9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BD549F9-2052-40E3-8E47-17FFF230AD56}" type="slidenum">
              <a:rPr lang="en-GB" smtClean="0"/>
              <a:t>7</a:t>
            </a:fld>
            <a:endParaRPr lang="en-GB"/>
          </a:p>
        </p:txBody>
      </p:sp>
    </p:spTree>
    <p:extLst>
      <p:ext uri="{BB962C8B-B14F-4D97-AF65-F5344CB8AC3E}">
        <p14:creationId xmlns:p14="http://schemas.microsoft.com/office/powerpoint/2010/main" val="3282244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1393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CD Template DRAFT 2">
  <p:cSld name="TITLE_2">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730800" y="1921250"/>
            <a:ext cx="7214100" cy="2052600"/>
          </a:xfrm>
          <a:prstGeom prst="rect">
            <a:avLst/>
          </a:prstGeom>
          <a:noFill/>
          <a:ln>
            <a:noFill/>
          </a:ln>
        </p:spPr>
        <p:txBody>
          <a:bodyPr spcFirstLastPara="1" wrap="square" lIns="91425" tIns="91425" rIns="91425" bIns="91425" anchor="b" anchorCtr="0"/>
          <a:lstStyle>
            <a:lvl1pPr marR="0" lvl="0" rtl="0">
              <a:lnSpc>
                <a:spcPct val="100000"/>
              </a:lnSpc>
              <a:spcBef>
                <a:spcPts val="0"/>
              </a:spcBef>
              <a:spcAft>
                <a:spcPts val="0"/>
              </a:spcAft>
              <a:buClr>
                <a:schemeClr val="dk1"/>
              </a:buClr>
              <a:buSzPts val="3600"/>
              <a:buFont typeface="Montserrat Thin"/>
              <a:buNone/>
              <a:defRPr sz="3600" b="0" i="0" u="none" strike="noStrike" cap="none">
                <a:solidFill>
                  <a:schemeClr val="dk1"/>
                </a:solidFill>
                <a:latin typeface="Montserrat Thin"/>
                <a:ea typeface="Montserrat Thin"/>
                <a:cs typeface="Montserrat Thin"/>
                <a:sym typeface="Montserrat Thin"/>
              </a:defRPr>
            </a:lvl1pPr>
            <a:lvl2pPr marR="0" lvl="1"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subTitle" idx="1"/>
          </p:nvPr>
        </p:nvSpPr>
        <p:spPr>
          <a:xfrm>
            <a:off x="730907" y="4010800"/>
            <a:ext cx="7214100" cy="792600"/>
          </a:xfrm>
          <a:prstGeom prst="rect">
            <a:avLst/>
          </a:prstGeom>
          <a:noFill/>
          <a:ln>
            <a:noFill/>
          </a:ln>
        </p:spPr>
        <p:txBody>
          <a:bodyPr spcFirstLastPara="1" wrap="square" lIns="91425" tIns="91425" rIns="91425" bIns="91425" anchor="t" anchorCtr="0"/>
          <a:lstStyle>
            <a:lvl1pPr marR="0" lvl="0" rtl="0">
              <a:lnSpc>
                <a:spcPct val="100000"/>
              </a:lnSpc>
              <a:spcBef>
                <a:spcPts val="0"/>
              </a:spcBef>
              <a:spcAft>
                <a:spcPts val="0"/>
              </a:spcAft>
              <a:buClr>
                <a:srgbClr val="000000"/>
              </a:buClr>
              <a:buSzPts val="2400"/>
              <a:buFont typeface="Montserrat Light"/>
              <a:buNone/>
              <a:defRPr sz="2400" b="0" i="0" u="none" strike="noStrike" cap="none">
                <a:solidFill>
                  <a:srgbClr val="000000"/>
                </a:solidFill>
                <a:latin typeface="Montserrat Light"/>
                <a:ea typeface="Montserrat Light"/>
                <a:cs typeface="Montserrat Light"/>
                <a:sym typeface="Montserrat Light"/>
              </a:defRPr>
            </a:lvl1pPr>
            <a:lvl2pPr marR="0" lvl="1" rtl="0">
              <a:lnSpc>
                <a:spcPct val="100000"/>
              </a:lnSpc>
              <a:spcBef>
                <a:spcPts val="0"/>
              </a:spcBef>
              <a:spcAft>
                <a:spcPts val="0"/>
              </a:spcAft>
              <a:buClr>
                <a:srgbClr val="000000"/>
              </a:buClr>
              <a:buSzPts val="2800"/>
              <a:buFont typeface="Montserrat"/>
              <a:buNone/>
              <a:defRPr sz="2800" b="0" i="0" u="none" strike="noStrike" cap="none">
                <a:solidFill>
                  <a:srgbClr val="000000"/>
                </a:solidFill>
                <a:latin typeface="Montserrat"/>
                <a:ea typeface="Montserrat"/>
                <a:cs typeface="Montserrat"/>
                <a:sym typeface="Montserrat"/>
              </a:defRPr>
            </a:lvl2pPr>
            <a:lvl3pPr marR="0" lvl="2" rtl="0">
              <a:lnSpc>
                <a:spcPct val="100000"/>
              </a:lnSpc>
              <a:spcBef>
                <a:spcPts val="0"/>
              </a:spcBef>
              <a:spcAft>
                <a:spcPts val="0"/>
              </a:spcAft>
              <a:buClr>
                <a:srgbClr val="000000"/>
              </a:buClr>
              <a:buSzPts val="2800"/>
              <a:buFont typeface="Montserrat Light"/>
              <a:buNone/>
              <a:defRPr sz="2800" b="0" i="0" u="none" strike="noStrike" cap="none">
                <a:solidFill>
                  <a:srgbClr val="000000"/>
                </a:solidFill>
                <a:latin typeface="Montserrat Light"/>
                <a:ea typeface="Montserrat Light"/>
                <a:cs typeface="Montserrat Light"/>
                <a:sym typeface="Montserrat Light"/>
              </a:defRPr>
            </a:lvl3pPr>
            <a:lvl4pPr marR="0" lvl="3" rtl="0">
              <a:lnSpc>
                <a:spcPct val="100000"/>
              </a:lnSpc>
              <a:spcBef>
                <a:spcPts val="0"/>
              </a:spcBef>
              <a:spcAft>
                <a:spcPts val="0"/>
              </a:spcAft>
              <a:buClr>
                <a:srgbClr val="000000"/>
              </a:buClr>
              <a:buSzPts val="2800"/>
              <a:buFont typeface="Montserrat"/>
              <a:buNone/>
              <a:defRPr sz="2800" b="0" i="0" u="none" strike="noStrike" cap="none">
                <a:solidFill>
                  <a:srgbClr val="000000"/>
                </a:solidFill>
                <a:latin typeface="Montserrat"/>
                <a:ea typeface="Montserrat"/>
                <a:cs typeface="Montserrat"/>
                <a:sym typeface="Montserrat"/>
              </a:defRPr>
            </a:lvl4pPr>
            <a:lvl5pPr marR="0" lvl="4"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16" name="Shape 16"/>
          <p:cNvPicPr preferRelativeResize="0"/>
          <p:nvPr/>
        </p:nvPicPr>
        <p:blipFill rotWithShape="1">
          <a:blip r:embed="rId2">
            <a:alphaModFix/>
          </a:blip>
          <a:srcRect/>
          <a:stretch/>
        </p:blipFill>
        <p:spPr>
          <a:xfrm>
            <a:off x="2566425" y="664750"/>
            <a:ext cx="3543047" cy="2052598"/>
          </a:xfrm>
          <a:prstGeom prst="rect">
            <a:avLst/>
          </a:prstGeom>
          <a:noFill/>
          <a:ln>
            <a:noFill/>
          </a:ln>
        </p:spPr>
      </p:pic>
      <p:pic>
        <p:nvPicPr>
          <p:cNvPr id="17" name="Shape 17"/>
          <p:cNvPicPr preferRelativeResize="0"/>
          <p:nvPr/>
        </p:nvPicPr>
        <p:blipFill rotWithShape="1">
          <a:blip r:embed="rId3">
            <a:alphaModFix/>
          </a:blip>
          <a:srcRect l="1185" t="7606" b="83547"/>
          <a:stretch/>
        </p:blipFill>
        <p:spPr>
          <a:xfrm>
            <a:off x="730800" y="2992625"/>
            <a:ext cx="7417902" cy="455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289571-4E2B-4A46-B081-D4643566AB8B}" type="slidenum">
              <a:rPr lang="en-GB" smtClean="0"/>
              <a:t>‹#›</a:t>
            </a:fld>
            <a:endParaRPr lang="en-GB"/>
          </a:p>
        </p:txBody>
      </p:sp>
    </p:spTree>
    <p:extLst>
      <p:ext uri="{BB962C8B-B14F-4D97-AF65-F5344CB8AC3E}">
        <p14:creationId xmlns:p14="http://schemas.microsoft.com/office/powerpoint/2010/main" val="277802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2">
            <a:alphaModFix/>
          </a:blip>
          <a:srcRect l="2485" t="1145" r="15479" b="2561"/>
          <a:stretch/>
        </p:blipFill>
        <p:spPr>
          <a:xfrm rot="5400000" flipH="1">
            <a:off x="4626427" y="636198"/>
            <a:ext cx="5153771" cy="3881375"/>
          </a:xfrm>
          <a:prstGeom prst="rect">
            <a:avLst/>
          </a:prstGeom>
          <a:noFill/>
          <a:ln>
            <a:noFill/>
          </a:ln>
        </p:spPr>
      </p:pic>
      <p:sp>
        <p:nvSpPr>
          <p:cNvPr id="28" name="Shape 28"/>
          <p:cNvSpPr txBox="1">
            <a:spLocks noGrp="1"/>
          </p:cNvSpPr>
          <p:nvPr>
            <p:ph type="title"/>
          </p:nvPr>
        </p:nvSpPr>
        <p:spPr>
          <a:xfrm>
            <a:off x="311700" y="2150850"/>
            <a:ext cx="4816500" cy="841800"/>
          </a:xfrm>
          <a:prstGeom prst="rect">
            <a:avLst/>
          </a:prstGeom>
          <a:solidFill>
            <a:srgbClr val="FFFFFF"/>
          </a:solidFill>
          <a:ln>
            <a:noFill/>
          </a:ln>
        </p:spPr>
        <p:txBody>
          <a:bodyPr spcFirstLastPara="1" wrap="square" lIns="91425" tIns="91425" rIns="91425" bIns="91425" anchor="ctr" anchorCtr="0"/>
          <a:lstStyle>
            <a:lvl1pPr marR="0" lvl="0" rtl="0">
              <a:lnSpc>
                <a:spcPct val="100000"/>
              </a:lnSpc>
              <a:spcBef>
                <a:spcPts val="0"/>
              </a:spcBef>
              <a:spcAft>
                <a:spcPts val="0"/>
              </a:spcAft>
              <a:buClr>
                <a:schemeClr val="dk1"/>
              </a:buClr>
              <a:buSzPts val="3600"/>
              <a:buFont typeface="Montserrat Thin"/>
              <a:buNone/>
              <a:defRPr sz="3600" b="0" i="0" u="none" strike="noStrike" cap="none">
                <a:solidFill>
                  <a:schemeClr val="dk1"/>
                </a:solidFill>
                <a:highlight>
                  <a:srgbClr val="FFFFFF"/>
                </a:highlight>
                <a:latin typeface="Montserrat Thin"/>
                <a:ea typeface="Montserrat Thin"/>
                <a:cs typeface="Montserrat Thin"/>
                <a:sym typeface="Montserrat Thin"/>
              </a:defRPr>
            </a:lvl1pPr>
            <a:lvl2pPr marR="0" lvl="1"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pic>
        <p:nvPicPr>
          <p:cNvPr id="29" name="Shape 29"/>
          <p:cNvPicPr preferRelativeResize="0"/>
          <p:nvPr/>
        </p:nvPicPr>
        <p:blipFill rotWithShape="1">
          <a:blip r:embed="rId3">
            <a:alphaModFix/>
          </a:blip>
          <a:srcRect l="1185" t="7606" b="83547"/>
          <a:stretch/>
        </p:blipFill>
        <p:spPr>
          <a:xfrm>
            <a:off x="311700" y="4707125"/>
            <a:ext cx="4565301" cy="455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rgbClr val="000000"/>
              </a:buClr>
              <a:buSzPts val="1200"/>
              <a:buFont typeface="Montserrat Light"/>
              <a:buChar char="■"/>
              <a:defRPr sz="1200" b="0" i="0" u="none" strike="noStrike" cap="none">
                <a:solidFill>
                  <a:srgbClr val="000000"/>
                </a:solidFill>
                <a:latin typeface="Montserrat Light"/>
                <a:ea typeface="Montserrat Light"/>
                <a:cs typeface="Montserrat Light"/>
                <a:sym typeface="Montserrat Light"/>
              </a:defRPr>
            </a:lvl3pPr>
            <a:lvl4pPr marL="1828800" marR="0" lvl="3"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1pPr>
            <a:lvl2pPr marL="914400" marR="0" lvl="1"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2pPr>
            <a:lvl3pPr marL="1371600" marR="0" lvl="2" indent="-304800" algn="l" rtl="0">
              <a:lnSpc>
                <a:spcPct val="115000"/>
              </a:lnSpc>
              <a:spcBef>
                <a:spcPts val="1600"/>
              </a:spcBef>
              <a:spcAft>
                <a:spcPts val="0"/>
              </a:spcAft>
              <a:buClr>
                <a:srgbClr val="000000"/>
              </a:buClr>
              <a:buSzPts val="1200"/>
              <a:buFont typeface="Montserrat Light"/>
              <a:buChar char="■"/>
              <a:defRPr sz="1200" b="0" i="0" u="none" strike="noStrike" cap="none">
                <a:solidFill>
                  <a:srgbClr val="000000"/>
                </a:solidFill>
                <a:latin typeface="Montserrat Light"/>
                <a:ea typeface="Montserrat Light"/>
                <a:cs typeface="Montserrat Light"/>
                <a:sym typeface="Montserrat Light"/>
              </a:defRPr>
            </a:lvl3pPr>
            <a:lvl4pPr marL="1828800" marR="0" lvl="3" indent="-304800" algn="l" rtl="0">
              <a:lnSpc>
                <a:spcPct val="115000"/>
              </a:lnSpc>
              <a:spcBef>
                <a:spcPts val="1600"/>
              </a:spcBef>
              <a:spcAft>
                <a:spcPts val="0"/>
              </a:spcAft>
              <a:buClr>
                <a:srgbClr val="000000"/>
              </a:buClr>
              <a:buSzPts val="1200"/>
              <a:buFont typeface="Montserrat"/>
              <a:buChar char="●"/>
              <a:defRPr sz="1200" b="0" i="0" u="none" strike="noStrike" cap="none">
                <a:solidFill>
                  <a:srgbClr val="000000"/>
                </a:solidFill>
                <a:latin typeface="Montserrat"/>
                <a:ea typeface="Montserrat"/>
                <a:cs typeface="Montserrat"/>
                <a:sym typeface="Montserrat"/>
              </a:defRPr>
            </a:lvl4pPr>
            <a:lvl5pPr marL="2286000" marR="0" lvl="4"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6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600"/>
              </a:spcBef>
              <a:spcAft>
                <a:spcPts val="16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pic>
        <p:nvPicPr>
          <p:cNvPr id="44" name="Shape 44"/>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45" name="Shape 45"/>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pic>
        <p:nvPicPr>
          <p:cNvPr id="48" name="Shape 48"/>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49" name="Shape 49"/>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690750" y="450150"/>
            <a:ext cx="63345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Montserrat Thin"/>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pic>
        <p:nvPicPr>
          <p:cNvPr id="58" name="Shape 58"/>
          <p:cNvPicPr preferRelativeResize="0"/>
          <p:nvPr/>
        </p:nvPicPr>
        <p:blipFill>
          <a:blip r:embed="rId2">
            <a:alphaModFix/>
          </a:blip>
          <a:stretch>
            <a:fillRect/>
          </a:stretch>
        </p:blipFill>
        <p:spPr>
          <a:xfrm>
            <a:off x="9" y="0"/>
            <a:ext cx="8573885" cy="51435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EFEFEF"/>
        </a:solid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19325" y="450150"/>
            <a:ext cx="62103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Montserrat Thin"/>
              <a:buNone/>
              <a:defRPr sz="4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pic>
        <p:nvPicPr>
          <p:cNvPr id="61" name="Shape 61"/>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62" name="Shape 62"/>
          <p:cNvPicPr preferRelativeResize="0"/>
          <p:nvPr/>
        </p:nvPicPr>
        <p:blipFill>
          <a:blip r:embed="rId3">
            <a:alphaModFix/>
          </a:blip>
          <a:stretch>
            <a:fillRect/>
          </a:stretch>
        </p:blipFill>
        <p:spPr>
          <a:xfrm>
            <a:off x="-29841" y="0"/>
            <a:ext cx="8573885" cy="514350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000000"/>
              </a:buClr>
              <a:buSzPts val="1800"/>
              <a:buFont typeface="Montserrat"/>
              <a:buNone/>
              <a:defRPr sz="1800" b="0" i="0" u="none" strike="noStrike" cap="none">
                <a:solidFill>
                  <a:srgbClr val="000000"/>
                </a:solidFill>
                <a:latin typeface="Montserrat"/>
                <a:ea typeface="Montserrat"/>
                <a:cs typeface="Montserrat"/>
                <a:sym typeface="Montserrat"/>
              </a:defRPr>
            </a:lvl1pPr>
          </a:lstStyle>
          <a:p>
            <a:endParaRPr/>
          </a:p>
        </p:txBody>
      </p:sp>
      <p:pic>
        <p:nvPicPr>
          <p:cNvPr id="72" name="Shape 72"/>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73" name="Shape 73"/>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311700" y="4230575"/>
            <a:ext cx="4405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rgbClr val="000000"/>
              </a:buClr>
              <a:buSzPts val="3600"/>
              <a:buFont typeface="Montserrat Thin"/>
              <a:buNone/>
              <a:defRPr sz="3600" i="0" u="none" strike="noStrike" cap="none">
                <a:solidFill>
                  <a:srgbClr val="000000"/>
                </a:solidFill>
                <a:latin typeface="Montserrat Thin"/>
                <a:ea typeface="Montserrat Thin"/>
                <a:cs typeface="Montserrat Thin"/>
                <a:sym typeface="Montserrat Thin"/>
              </a:defRPr>
            </a:lvl1pPr>
          </a:lstStyle>
          <a:p>
            <a:endParaRPr/>
          </a:p>
        </p:txBody>
      </p:sp>
      <p:pic>
        <p:nvPicPr>
          <p:cNvPr id="76" name="Shape 76"/>
          <p:cNvPicPr preferRelativeResize="0"/>
          <p:nvPr/>
        </p:nvPicPr>
        <p:blipFill rotWithShape="1">
          <a:blip r:embed="rId2">
            <a:alphaModFix/>
          </a:blip>
          <a:srcRect l="1185" t="7606" b="83547"/>
          <a:stretch/>
        </p:blipFill>
        <p:spPr>
          <a:xfrm>
            <a:off x="3984125" y="4631400"/>
            <a:ext cx="5159875" cy="455000"/>
          </a:xfrm>
          <a:prstGeom prst="rect">
            <a:avLst/>
          </a:prstGeom>
          <a:noFill/>
          <a:ln>
            <a:noFill/>
          </a:ln>
        </p:spPr>
      </p:pic>
      <p:pic>
        <p:nvPicPr>
          <p:cNvPr id="77" name="Shape 77"/>
          <p:cNvPicPr preferRelativeResize="0"/>
          <p:nvPr/>
        </p:nvPicPr>
        <p:blipFill>
          <a:blip r:embed="rId3">
            <a:alphaModFix/>
          </a:blip>
          <a:stretch>
            <a:fillRect/>
          </a:stretch>
        </p:blipFill>
        <p:spPr>
          <a:xfrm>
            <a:off x="-27900" y="-31875"/>
            <a:ext cx="6544019" cy="39257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7200"/>
              <a:buFont typeface="Montserrat Thin"/>
              <a:buNone/>
              <a:defRPr sz="7200" b="0" i="0" u="none" strike="noStrike" cap="none">
                <a:solidFill>
                  <a:schemeClr val="dk1"/>
                </a:solidFill>
                <a:latin typeface="Montserrat Thin"/>
                <a:ea typeface="Montserrat Thin"/>
                <a:cs typeface="Montserrat Thin"/>
                <a:sym typeface="Montserrat Thin"/>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rgbClr val="000000"/>
              </a:buClr>
              <a:buSzPts val="1800"/>
              <a:buFont typeface="Montserrat"/>
              <a:buChar char="●"/>
              <a:defRPr sz="1800" b="0" i="0" u="none" strike="noStrike" cap="none">
                <a:solidFill>
                  <a:srgbClr val="000000"/>
                </a:solidFill>
                <a:latin typeface="Montserrat"/>
                <a:ea typeface="Montserrat"/>
                <a:cs typeface="Montserrat"/>
                <a:sym typeface="Montserrat"/>
              </a:defRPr>
            </a:lvl1pPr>
            <a:lvl2pPr marL="914400" marR="0" lvl="1" indent="-317500" algn="ctr"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2pPr>
            <a:lvl3pPr marL="1371600" marR="0" lvl="2" indent="-317500" algn="ctr" rtl="0">
              <a:lnSpc>
                <a:spcPct val="115000"/>
              </a:lnSpc>
              <a:spcBef>
                <a:spcPts val="1600"/>
              </a:spcBef>
              <a:spcAft>
                <a:spcPts val="0"/>
              </a:spcAft>
              <a:buClr>
                <a:srgbClr val="000000"/>
              </a:buClr>
              <a:buSzPts val="1400"/>
              <a:buFont typeface="Montserrat Light"/>
              <a:buChar char="■"/>
              <a:defRPr sz="1400" b="0" i="0" u="none" strike="noStrike" cap="none">
                <a:solidFill>
                  <a:srgbClr val="000000"/>
                </a:solidFill>
                <a:latin typeface="Montserrat Light"/>
                <a:ea typeface="Montserrat Light"/>
                <a:cs typeface="Montserrat Light"/>
                <a:sym typeface="Montserrat Light"/>
              </a:defRPr>
            </a:lvl3pPr>
            <a:lvl4pPr marL="1828800" marR="0" lvl="3" indent="-317500" algn="ctr"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4pPr>
            <a:lvl5pPr marL="2286000" marR="0" lvl="4"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ctr"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ctr"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85" name="Shape 85"/>
          <p:cNvPicPr preferRelativeResize="0"/>
          <p:nvPr/>
        </p:nvPicPr>
        <p:blipFill rotWithShape="1">
          <a:blip r:embed="rId2">
            <a:alphaModFix/>
          </a:blip>
          <a:srcRect/>
          <a:stretch/>
        </p:blipFill>
        <p:spPr>
          <a:xfrm>
            <a:off x="7983876" y="4411850"/>
            <a:ext cx="1023899" cy="593173"/>
          </a:xfrm>
          <a:prstGeom prst="rect">
            <a:avLst/>
          </a:prstGeom>
          <a:noFill/>
          <a:ln>
            <a:noFill/>
          </a:ln>
        </p:spPr>
      </p:pic>
      <p:pic>
        <p:nvPicPr>
          <p:cNvPr id="86" name="Shape 86"/>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7357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Montserrat Thin"/>
              <a:buNone/>
              <a:defRPr sz="28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471700"/>
            <a:ext cx="8520600" cy="33147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rgbClr val="000000"/>
              </a:buClr>
              <a:buSzPts val="1800"/>
              <a:buFont typeface="Montserrat"/>
              <a:buChar char="●"/>
              <a:defRPr sz="1800" b="0" i="0" u="none" strike="noStrike" cap="none">
                <a:solidFill>
                  <a:srgbClr val="000000"/>
                </a:solidFill>
                <a:latin typeface="Montserrat"/>
                <a:ea typeface="Montserrat"/>
                <a:cs typeface="Montserrat"/>
                <a:sym typeface="Montserrat"/>
              </a:defRPr>
            </a:lvl1pPr>
            <a:lvl2pPr marL="914400" marR="0" lvl="1" indent="-317500" algn="l"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2pPr>
            <a:lvl3pPr marL="1371600" marR="0" lvl="2" indent="-317500" algn="l" rtl="0">
              <a:lnSpc>
                <a:spcPct val="115000"/>
              </a:lnSpc>
              <a:spcBef>
                <a:spcPts val="1600"/>
              </a:spcBef>
              <a:spcAft>
                <a:spcPts val="0"/>
              </a:spcAft>
              <a:buClr>
                <a:srgbClr val="000000"/>
              </a:buClr>
              <a:buSzPts val="1400"/>
              <a:buFont typeface="Montserrat Light"/>
              <a:buChar char="■"/>
              <a:defRPr sz="1400" b="0" i="0" u="none" strike="noStrike" cap="none">
                <a:solidFill>
                  <a:srgbClr val="000000"/>
                </a:solidFill>
                <a:latin typeface="Montserrat Light"/>
                <a:ea typeface="Montserrat Light"/>
                <a:cs typeface="Montserrat Light"/>
                <a:sym typeface="Montserrat Light"/>
              </a:defRPr>
            </a:lvl3pPr>
            <a:lvl4pPr marL="1828800" marR="0" lvl="3" indent="-317500" algn="l" rtl="0">
              <a:lnSpc>
                <a:spcPct val="115000"/>
              </a:lnSpc>
              <a:spcBef>
                <a:spcPts val="1600"/>
              </a:spcBef>
              <a:spcAft>
                <a:spcPts val="0"/>
              </a:spcAft>
              <a:buClr>
                <a:srgbClr val="000000"/>
              </a:buClr>
              <a:buSzPts val="1400"/>
              <a:buFont typeface="Montserrat"/>
              <a:buChar char="●"/>
              <a:defRPr sz="1400" b="0" i="0" u="none" strike="noStrike" cap="none">
                <a:solidFill>
                  <a:srgbClr val="000000"/>
                </a:solidFill>
                <a:latin typeface="Montserrat"/>
                <a:ea typeface="Montserrat"/>
                <a:cs typeface="Montserrat"/>
                <a:sym typeface="Montserrat"/>
              </a:defRPr>
            </a:lvl4pPr>
            <a:lvl5pPr marL="2286000" marR="0" lvl="4"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15000"/>
              </a:lnSpc>
              <a:spcBef>
                <a:spcPts val="16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15000"/>
              </a:lnSpc>
              <a:spcBef>
                <a:spcPts val="1600"/>
              </a:spcBef>
              <a:spcAft>
                <a:spcPts val="160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title" idx="2"/>
          </p:nvPr>
        </p:nvSpPr>
        <p:spPr>
          <a:xfrm>
            <a:off x="311700" y="846275"/>
            <a:ext cx="8520600" cy="39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000"/>
              <a:buFont typeface="Montserrat Light"/>
              <a:buNone/>
              <a:defRPr sz="2000" b="0" i="0" u="none" strike="noStrike" cap="none">
                <a:solidFill>
                  <a:schemeClr val="dk1"/>
                </a:solidFill>
                <a:latin typeface="Montserrat Light"/>
                <a:ea typeface="Montserrat Light"/>
                <a:cs typeface="Montserrat Light"/>
                <a:sym typeface="Montserrat Ligh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5" r:id="rId3"/>
    <p:sldLayoutId id="2147483656" r:id="rId4"/>
    <p:sldLayoutId id="2147483658" r:id="rId5"/>
    <p:sldLayoutId id="2147483659" r:id="rId6"/>
    <p:sldLayoutId id="2147483661" r:id="rId7"/>
    <p:sldLayoutId id="2147483662" r:id="rId8"/>
    <p:sldLayoutId id="2147483664"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6" name="Google Shape;87;p22">
            <a:extLst>
              <a:ext uri="{FF2B5EF4-FFF2-40B4-BE49-F238E27FC236}">
                <a16:creationId xmlns:a16="http://schemas.microsoft.com/office/drawing/2014/main" id="{44ADBB26-7FEA-454A-85F7-07BFBB1B38AD}"/>
              </a:ext>
            </a:extLst>
          </p:cNvPr>
          <p:cNvSpPr txBox="1">
            <a:spLocks/>
          </p:cNvSpPr>
          <p:nvPr/>
        </p:nvSpPr>
        <p:spPr>
          <a:xfrm>
            <a:off x="655213" y="2096510"/>
            <a:ext cx="7757880" cy="20526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Montserrat Thin"/>
              <a:buNone/>
              <a:defRPr sz="3600" b="0" i="0" u="none" strike="noStrike" cap="none">
                <a:solidFill>
                  <a:schemeClr val="dk1"/>
                </a:solidFill>
                <a:latin typeface="Montserrat Thin"/>
                <a:ea typeface="Montserrat Thin"/>
                <a:cs typeface="Montserrat Thin"/>
                <a:sym typeface="Montserrat Thin"/>
              </a:defRPr>
            </a:lvl1pPr>
            <a:lvl2pPr marR="0" lvl="1"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ctr"/>
            <a:r>
              <a:rPr lang="en-US" dirty="0"/>
              <a:t>Products &amp; Services Workstream</a:t>
            </a:r>
          </a:p>
        </p:txBody>
      </p:sp>
      <p:sp>
        <p:nvSpPr>
          <p:cNvPr id="9" name="Google Shape;88;p22">
            <a:extLst>
              <a:ext uri="{FF2B5EF4-FFF2-40B4-BE49-F238E27FC236}">
                <a16:creationId xmlns:a16="http://schemas.microsoft.com/office/drawing/2014/main" id="{7FD7F97B-C917-5747-9962-CDC5B055C91B}"/>
              </a:ext>
            </a:extLst>
          </p:cNvPr>
          <p:cNvSpPr txBox="1">
            <a:spLocks noGrp="1"/>
          </p:cNvSpPr>
          <p:nvPr>
            <p:ph type="subTitle" idx="1"/>
          </p:nvPr>
        </p:nvSpPr>
        <p:spPr>
          <a:xfrm>
            <a:off x="730907" y="4010800"/>
            <a:ext cx="72141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US" dirty="0"/>
              <a:t>February 2020</a:t>
            </a:r>
            <a:endParaRPr dirty="0"/>
          </a:p>
        </p:txBody>
      </p:sp>
    </p:spTree>
    <p:extLst>
      <p:ext uri="{BB962C8B-B14F-4D97-AF65-F5344CB8AC3E}">
        <p14:creationId xmlns:p14="http://schemas.microsoft.com/office/powerpoint/2010/main" val="155383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0"/>
            <a:ext cx="4161750" cy="449199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find a better way to meet humanitarian needs</a:t>
            </a:r>
          </a:p>
          <a:p>
            <a:pPr marL="0" indent="0">
              <a:buClr>
                <a:srgbClr val="32214D"/>
              </a:buClr>
              <a:buNone/>
            </a:pPr>
            <a:endParaRPr lang="en-US" sz="1800" dirty="0">
              <a:solidFill>
                <a:srgbClr val="32214D"/>
              </a:solidFill>
              <a:latin typeface="Montserrat Light" panose="00000400000000000000" pitchFamily="50" charset="0"/>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improve efficiency and effectiveness of cash programming through collaboration</a:t>
            </a:r>
          </a:p>
          <a:p>
            <a:pPr marL="0" indent="0">
              <a:buClr>
                <a:srgbClr val="32214D"/>
              </a:buClr>
              <a:buNone/>
            </a:pPr>
            <a:endParaRPr lang="en-US" sz="1800" dirty="0">
              <a:solidFill>
                <a:srgbClr val="32214D"/>
              </a:solidFill>
              <a:latin typeface="Montserrat Light" panose="00000400000000000000" pitchFamily="50" charset="0"/>
              <a:ea typeface="Montserrat Light"/>
              <a:cs typeface="Montserrat Light"/>
              <a:sym typeface="Montserrat Light"/>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deliver scale and preserve diversity in the humanitarian ecosystem</a:t>
            </a:r>
          </a:p>
          <a:p>
            <a:pPr marL="347472" indent="-347472">
              <a:buClr>
                <a:srgbClr val="32214D"/>
              </a:buClr>
              <a:buFont typeface="Arial"/>
              <a:buChar char="•"/>
            </a:pPr>
            <a:endParaRPr lang="en-US" sz="1800" dirty="0">
              <a:solidFill>
                <a:srgbClr val="32214D"/>
              </a:solidFill>
              <a:latin typeface="Montserrat Light" panose="00000400000000000000" pitchFamily="50" charset="0"/>
            </a:endParaRPr>
          </a:p>
          <a:p>
            <a:pPr marL="347472" indent="-347472">
              <a:buClr>
                <a:srgbClr val="32214D"/>
              </a:buClr>
              <a:buFont typeface="Arial"/>
              <a:buChar char="•"/>
            </a:pPr>
            <a:r>
              <a:rPr lang="en-US" sz="1800" dirty="0">
                <a:solidFill>
                  <a:srgbClr val="32214D"/>
                </a:solidFill>
                <a:latin typeface="Montserrat Light" panose="00000400000000000000" pitchFamily="50" charset="0"/>
                <a:ea typeface="Montserrat Light"/>
                <a:cs typeface="Montserrat Light"/>
                <a:sym typeface="Montserrat Light"/>
              </a:rPr>
              <a:t>influence the changing humanitarian landscape</a:t>
            </a:r>
            <a:endParaRPr lang="en-US" sz="1800" dirty="0">
              <a:solidFill>
                <a:srgbClr val="32214D"/>
              </a:solidFill>
              <a:latin typeface="Montserrat Light" panose="00000400000000000000" pitchFamily="50" charset="0"/>
            </a:endParaRPr>
          </a:p>
        </p:txBody>
      </p:sp>
      <p:grpSp>
        <p:nvGrpSpPr>
          <p:cNvPr id="8" name="Group 7">
            <a:extLst>
              <a:ext uri="{FF2B5EF4-FFF2-40B4-BE49-F238E27FC236}">
                <a16:creationId xmlns:a16="http://schemas.microsoft.com/office/drawing/2014/main" id="{CDFE914D-C468-490F-92D7-EED0A4637D62}"/>
              </a:ext>
            </a:extLst>
          </p:cNvPr>
          <p:cNvGrpSpPr/>
          <p:nvPr/>
        </p:nvGrpSpPr>
        <p:grpSpPr>
          <a:xfrm>
            <a:off x="0" y="1401412"/>
            <a:ext cx="4690800" cy="1816450"/>
            <a:chOff x="0" y="1619599"/>
            <a:chExt cx="4690800" cy="1816450"/>
          </a:xfrm>
        </p:grpSpPr>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b="1" dirty="0">
                  <a:solidFill>
                    <a:srgbClr val="32214D"/>
                  </a:solidFill>
                  <a:latin typeface="Montserrat Thin" panose="00000300000000000000" pitchFamily="50" charset="0"/>
                </a:rPr>
                <a:t>OUR </a:t>
              </a:r>
            </a:p>
            <a:p>
              <a:pPr algn="ctr">
                <a:spcBef>
                  <a:spcPts val="0"/>
                </a:spcBef>
              </a:pPr>
              <a:r>
                <a:rPr lang="en-US" sz="4200" b="1" dirty="0">
                  <a:solidFill>
                    <a:srgbClr val="32214D"/>
                  </a:solidFill>
                  <a:latin typeface="Montserrat Thin" panose="00000300000000000000" pitchFamily="50" charset="0"/>
                </a:rPr>
                <a:t>PURPOSE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05374"/>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rgbClr val="D97138"/>
                  </a:solidFill>
                  <a:latin typeface="Montserrat Light" panose="00000400000000000000" pitchFamily="50" charset="0"/>
                </a:rPr>
                <a:t>TRANSFORMATION</a:t>
              </a:r>
            </a:p>
          </p:txBody>
        </p:sp>
      </p:grpSp>
    </p:spTree>
    <p:extLst>
      <p:ext uri="{BB962C8B-B14F-4D97-AF65-F5344CB8AC3E}">
        <p14:creationId xmlns:p14="http://schemas.microsoft.com/office/powerpoint/2010/main" val="1251066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504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lvl="0" algn="ctr">
              <a:lnSpc>
                <a:spcPct val="250000"/>
              </a:lnSpc>
              <a:buSzPts val="1400"/>
            </a:pPr>
            <a:r>
              <a:rPr lang="en-US" sz="2000" kern="1200" dirty="0">
                <a:solidFill>
                  <a:srgbClr val="32214D"/>
                </a:solidFill>
                <a:latin typeface="Montserrat Light" panose="00000400000000000000" pitchFamily="50" charset="0"/>
                <a:sym typeface="Montserrat"/>
              </a:rPr>
              <a:t>WE PROMOTE AND SUPPORT EASY, CUSTOMIZABLE AND SCALABLE COLLABORATION ACROSS THE CASH VALUE CHAIN</a:t>
            </a:r>
            <a:endParaRPr sz="2000" kern="1200" dirty="0">
              <a:solidFill>
                <a:srgbClr val="32214D"/>
              </a:solidFill>
              <a:latin typeface="Montserrat Light" panose="00000400000000000000" pitchFamily="50" charset="0"/>
            </a:endParaRP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627702"/>
            <a:ext cx="4421850" cy="3245373"/>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32214D"/>
              </a:buClr>
              <a:buNone/>
            </a:pPr>
            <a:endParaRPr lang="en-US" sz="1800" dirty="0">
              <a:solidFill>
                <a:srgbClr val="32214D"/>
              </a:solidFill>
              <a:latin typeface="Montserrat Light" panose="00000400000000000000" pitchFamily="50" charset="0"/>
            </a:endParaRPr>
          </a:p>
        </p:txBody>
      </p:sp>
      <p:grpSp>
        <p:nvGrpSpPr>
          <p:cNvPr id="11" name="Group 10">
            <a:extLst>
              <a:ext uri="{FF2B5EF4-FFF2-40B4-BE49-F238E27FC236}">
                <a16:creationId xmlns:a16="http://schemas.microsoft.com/office/drawing/2014/main" id="{9FB5B195-24C0-4DD1-BB5B-2EEA89F0D211}"/>
              </a:ext>
            </a:extLst>
          </p:cNvPr>
          <p:cNvGrpSpPr/>
          <p:nvPr/>
        </p:nvGrpSpPr>
        <p:grpSpPr>
          <a:xfrm>
            <a:off x="0" y="1298238"/>
            <a:ext cx="4690800" cy="1839647"/>
            <a:chOff x="0" y="1619599"/>
            <a:chExt cx="4690800" cy="1839647"/>
          </a:xfrm>
        </p:grpSpPr>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0" y="1619599"/>
              <a:ext cx="4690800" cy="1285775"/>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4200" b="1" dirty="0">
                  <a:solidFill>
                    <a:srgbClr val="32214D"/>
                  </a:solidFill>
                  <a:latin typeface="Montserrat Thin" panose="00000300000000000000" pitchFamily="50" charset="0"/>
                </a:rPr>
                <a:t>OUR </a:t>
              </a:r>
            </a:p>
            <a:p>
              <a:pPr algn="ctr">
                <a:spcBef>
                  <a:spcPts val="0"/>
                </a:spcBef>
              </a:pPr>
              <a:r>
                <a:rPr lang="en-US" sz="4200" b="1" dirty="0">
                  <a:solidFill>
                    <a:srgbClr val="32214D"/>
                  </a:solidFill>
                  <a:latin typeface="Montserrat Thin" panose="00000300000000000000" pitchFamily="50" charset="0"/>
                </a:rPr>
                <a:t>OBJECTIVE </a:t>
              </a:r>
            </a:p>
          </p:txBody>
        </p:sp>
        <p:sp>
          <p:nvSpPr>
            <p:cNvPr id="4" name="Google Shape;119;p24">
              <a:extLst>
                <a:ext uri="{FF2B5EF4-FFF2-40B4-BE49-F238E27FC236}">
                  <a16:creationId xmlns:a16="http://schemas.microsoft.com/office/drawing/2014/main" id="{F451A2CF-E5B2-42E5-A4EB-AC72138FEFFA}"/>
                </a:ext>
              </a:extLst>
            </p:cNvPr>
            <p:cNvSpPr txBox="1">
              <a:spLocks/>
            </p:cNvSpPr>
            <p:nvPr/>
          </p:nvSpPr>
          <p:spPr>
            <a:xfrm>
              <a:off x="0" y="2928571"/>
              <a:ext cx="4690800" cy="530675"/>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b="1" dirty="0">
                  <a:solidFill>
                    <a:srgbClr val="D97138"/>
                  </a:solidFill>
                  <a:latin typeface="Montserrat Light" panose="00000400000000000000" pitchFamily="50" charset="0"/>
                </a:rPr>
                <a:t>COLLABORATION</a:t>
              </a:r>
            </a:p>
          </p:txBody>
        </p:sp>
      </p:grpSp>
      <p:pic>
        <p:nvPicPr>
          <p:cNvPr id="9" name="Picture 8">
            <a:extLst>
              <a:ext uri="{FF2B5EF4-FFF2-40B4-BE49-F238E27FC236}">
                <a16:creationId xmlns:a16="http://schemas.microsoft.com/office/drawing/2014/main" id="{0436E900-A448-40AA-9D9B-68C92912D7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11700" y="3873075"/>
            <a:ext cx="862301" cy="862301"/>
          </a:xfrm>
          <a:prstGeom prst="rect">
            <a:avLst/>
          </a:prstGeom>
        </p:spPr>
      </p:pic>
      <p:sp>
        <p:nvSpPr>
          <p:cNvPr id="10" name="Google Shape;75;p1">
            <a:extLst>
              <a:ext uri="{FF2B5EF4-FFF2-40B4-BE49-F238E27FC236}">
                <a16:creationId xmlns:a16="http://schemas.microsoft.com/office/drawing/2014/main" id="{4D55C93E-EF72-4A44-B236-F297E5C047B8}"/>
              </a:ext>
            </a:extLst>
          </p:cNvPr>
          <p:cNvSpPr txBox="1">
            <a:spLocks/>
          </p:cNvSpPr>
          <p:nvPr/>
        </p:nvSpPr>
        <p:spPr>
          <a:xfrm>
            <a:off x="1174001" y="3839926"/>
            <a:ext cx="3397999" cy="8378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400"/>
            </a:pPr>
            <a:r>
              <a:rPr lang="en-US" dirty="0">
                <a:solidFill>
                  <a:srgbClr val="D97138"/>
                </a:solidFill>
              </a:rPr>
              <a:t>Want to know more about collaborative cash? Scan for more details about CCD’s approach .</a:t>
            </a:r>
          </a:p>
        </p:txBody>
      </p:sp>
    </p:spTree>
    <p:extLst>
      <p:ext uri="{BB962C8B-B14F-4D97-AF65-F5344CB8AC3E}">
        <p14:creationId xmlns:p14="http://schemas.microsoft.com/office/powerpoint/2010/main" val="3547506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32">
            <a:extLst>
              <a:ext uri="{FF2B5EF4-FFF2-40B4-BE49-F238E27FC236}">
                <a16:creationId xmlns:a16="http://schemas.microsoft.com/office/drawing/2014/main" id="{8FDE2C7C-C302-2E45-AF8C-F5BB5BF8ED17}"/>
              </a:ext>
            </a:extLst>
          </p:cNvPr>
          <p:cNvSpPr txBox="1"/>
          <p:nvPr/>
        </p:nvSpPr>
        <p:spPr>
          <a:xfrm>
            <a:off x="0" y="244985"/>
            <a:ext cx="9144000" cy="440816"/>
          </a:xfrm>
          <a:prstGeom prst="rect">
            <a:avLst/>
          </a:prstGeom>
          <a:solidFill>
            <a:schemeClr val="bg1"/>
          </a:solid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200"/>
              <a:buFont typeface="Montserrat SemiBold"/>
              <a:buNone/>
            </a:pPr>
            <a:r>
              <a:rPr lang="en-US" sz="2800" b="1" dirty="0">
                <a:latin typeface="Montserrat" panose="02000505000000020004" pitchFamily="2" charset="77"/>
              </a:rPr>
              <a:t>What does the CCD look like at the global level?</a:t>
            </a:r>
          </a:p>
        </p:txBody>
      </p:sp>
      <p:pic>
        <p:nvPicPr>
          <p:cNvPr id="7" name="Picture 6" descr="A screenshot of a cell phone&#10;&#10;Description automatically generated">
            <a:extLst>
              <a:ext uri="{FF2B5EF4-FFF2-40B4-BE49-F238E27FC236}">
                <a16:creationId xmlns:a16="http://schemas.microsoft.com/office/drawing/2014/main" id="{BC074EBD-51C8-B545-8B76-AE50FFFE3E7E}"/>
              </a:ext>
            </a:extLst>
          </p:cNvPr>
          <p:cNvPicPr>
            <a:picLocks noChangeAspect="1"/>
          </p:cNvPicPr>
          <p:nvPr/>
        </p:nvPicPr>
        <p:blipFill>
          <a:blip r:embed="rId3"/>
          <a:stretch>
            <a:fillRect/>
          </a:stretch>
        </p:blipFill>
        <p:spPr>
          <a:xfrm>
            <a:off x="1623059" y="685801"/>
            <a:ext cx="6195217" cy="4467508"/>
          </a:xfrm>
          <a:prstGeom prst="rect">
            <a:avLst/>
          </a:prstGeom>
        </p:spPr>
      </p:pic>
    </p:spTree>
    <p:extLst>
      <p:ext uri="{BB962C8B-B14F-4D97-AF65-F5344CB8AC3E}">
        <p14:creationId xmlns:p14="http://schemas.microsoft.com/office/powerpoint/2010/main" val="14395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9" name="Rectangle 8">
            <a:extLst>
              <a:ext uri="{FF2B5EF4-FFF2-40B4-BE49-F238E27FC236}">
                <a16:creationId xmlns:a16="http://schemas.microsoft.com/office/drawing/2014/main" id="{6B7A8549-A790-414E-98AD-40E42EC6D549}"/>
              </a:ext>
            </a:extLst>
          </p:cNvPr>
          <p:cNvSpPr/>
          <p:nvPr/>
        </p:nvSpPr>
        <p:spPr>
          <a:xfrm>
            <a:off x="4724400" y="74499"/>
            <a:ext cx="4572000" cy="4893647"/>
          </a:xfrm>
          <a:prstGeom prst="rect">
            <a:avLst/>
          </a:prstGeom>
        </p:spPr>
        <p:txBody>
          <a:bodyPr>
            <a:spAutoFit/>
          </a:bodyPr>
          <a:lstStyle/>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Local Platform Model (“franchise”)</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Collaboration Toolkit</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People Model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dirty="0">
                <a:latin typeface="Montserrat" panose="02000505000000020004" pitchFamily="2" charset="77"/>
                <a:ea typeface="Calibri" panose="020F0502020204030204" pitchFamily="34" charset="0"/>
                <a:cs typeface="Times New Roman" panose="02020603050405020304" pitchFamily="18" charset="0"/>
              </a:rPr>
              <a:t>Roster development</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Training curriculum development</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Conducting training</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Impact Model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Impact model</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MEAL framework</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Evaluations/case studies</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Data Interoperability</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Data sharing agreement finalization and pilots</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Ongoing technical assistance as needed</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Data trust research and development</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Shared Principles and Protocols</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GB" sz="1200" dirty="0">
                <a:latin typeface="Montserrat" panose="02000505000000020004" pitchFamily="2" charset="77"/>
                <a:cs typeface="Times New Roman" panose="02020603050405020304" pitchFamily="18" charset="0"/>
              </a:rPr>
              <a:t>Making systems more conducive to collaboration</a:t>
            </a:r>
            <a:r>
              <a:rPr lang="en-US" sz="1200" dirty="0">
                <a:latin typeface="Montserrat" panose="02000505000000020004" pitchFamily="2" charset="77"/>
                <a:cs typeface="Times New Roman" panose="02020603050405020304" pitchFamily="18" charset="0"/>
              </a:rPr>
              <a:t> </a:t>
            </a:r>
          </a:p>
          <a:p>
            <a:pPr lvl="0" algn="just"/>
            <a:r>
              <a:rPr lang="en-GB" sz="1200" dirty="0">
                <a:latin typeface="Montserrat" panose="02000505000000020004" pitchFamily="2" charset="77"/>
                <a:cs typeface="Times New Roman" panose="02020603050405020304" pitchFamily="18" charset="0"/>
              </a:rPr>
              <a:t>Reducing management costs, centralising capabilities</a:t>
            </a:r>
          </a:p>
          <a:p>
            <a:pPr lvl="0" algn="just"/>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Digital Products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Modeling tool</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Marketplace mapping</a:t>
            </a: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Collaboration analytics</a:t>
            </a:r>
          </a:p>
        </p:txBody>
      </p:sp>
      <p:pic>
        <p:nvPicPr>
          <p:cNvPr id="7" name="Picture 6" descr="A screenshot of a cell phone&#10;&#10;Description automatically generated">
            <a:extLst>
              <a:ext uri="{FF2B5EF4-FFF2-40B4-BE49-F238E27FC236}">
                <a16:creationId xmlns:a16="http://schemas.microsoft.com/office/drawing/2014/main" id="{2B1270AC-E045-FB4F-BA66-843384462524}"/>
              </a:ext>
            </a:extLst>
          </p:cNvPr>
          <p:cNvPicPr>
            <a:picLocks noChangeAspect="1"/>
          </p:cNvPicPr>
          <p:nvPr/>
        </p:nvPicPr>
        <p:blipFill>
          <a:blip r:embed="rId5"/>
          <a:stretch>
            <a:fillRect/>
          </a:stretch>
        </p:blipFill>
        <p:spPr>
          <a:xfrm>
            <a:off x="868623" y="74499"/>
            <a:ext cx="3298855" cy="4972050"/>
          </a:xfrm>
          <a:prstGeom prst="rect">
            <a:avLst/>
          </a:prstGeom>
        </p:spPr>
      </p:pic>
    </p:spTree>
    <p:extLst>
      <p:ext uri="{BB962C8B-B14F-4D97-AF65-F5344CB8AC3E}">
        <p14:creationId xmlns:p14="http://schemas.microsoft.com/office/powerpoint/2010/main" val="69265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p4">
            <a:extLst>
              <a:ext uri="{FF2B5EF4-FFF2-40B4-BE49-F238E27FC236}">
                <a16:creationId xmlns:a16="http://schemas.microsoft.com/office/drawing/2014/main" id="{AA54F622-3E68-4594-BE1E-4245F0C7D669}"/>
              </a:ext>
            </a:extLst>
          </p:cNvPr>
          <p:cNvSpPr/>
          <p:nvPr/>
        </p:nvSpPr>
        <p:spPr>
          <a:xfrm>
            <a:off x="4690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3" name="Google Shape;67;p14">
            <a:extLst>
              <a:ext uri="{FF2B5EF4-FFF2-40B4-BE49-F238E27FC236}">
                <a16:creationId xmlns:a16="http://schemas.microsoft.com/office/drawing/2014/main" id="{47078DBB-BCA3-4310-9F23-1B72743780EE}"/>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4" name="Google Shape;68;p14">
            <a:extLst>
              <a:ext uri="{FF2B5EF4-FFF2-40B4-BE49-F238E27FC236}">
                <a16:creationId xmlns:a16="http://schemas.microsoft.com/office/drawing/2014/main" id="{B11ECBEB-2450-4C5A-BCE3-B78F26C07D2A}"/>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9" name="Rectangle 8">
            <a:extLst>
              <a:ext uri="{FF2B5EF4-FFF2-40B4-BE49-F238E27FC236}">
                <a16:creationId xmlns:a16="http://schemas.microsoft.com/office/drawing/2014/main" id="{6B7A8549-A790-414E-98AD-40E42EC6D549}"/>
              </a:ext>
            </a:extLst>
          </p:cNvPr>
          <p:cNvSpPr/>
          <p:nvPr/>
        </p:nvSpPr>
        <p:spPr>
          <a:xfrm>
            <a:off x="4724400" y="74499"/>
            <a:ext cx="4572000" cy="4339650"/>
          </a:xfrm>
          <a:prstGeom prst="rect">
            <a:avLst/>
          </a:prstGeom>
        </p:spPr>
        <p:txBody>
          <a:bodyPr>
            <a:spAutoFit/>
          </a:bodyPr>
          <a:lstStyle/>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Local Platform Model (“franchise”)</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Collaboration Toolkit Working Group</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TO DEVELOP TOOLKIT COMPONENTS</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People Model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Expert Pool and Collaboration Training Working Group</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PEOPLE TO DEPLOY</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Impact Model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Impact Model/MEAL Framework Working Group</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TO DEVELOP MEAL TOOLS</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FOR EVALUATION</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Data Interoperability</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Data Interoperability Working Group</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FOR DATA TRUST RESEARCH/PILOTS</a:t>
            </a:r>
          </a:p>
          <a:p>
            <a:pPr algn="just"/>
            <a:endParaRPr lang="en-US" sz="1200" b="1"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Shared Principles and Protocols</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cs typeface="Times New Roman" panose="02020603050405020304" pitchFamily="18" charset="0"/>
              </a:rPr>
              <a:t>Not active at global level currently</a:t>
            </a:r>
            <a:endParaRPr lang="en-GB" sz="1200" dirty="0">
              <a:latin typeface="Montserrat" panose="02000505000000020004" pitchFamily="2" charset="77"/>
              <a:cs typeface="Times New Roman" panose="02020603050405020304" pitchFamily="18" charset="0"/>
            </a:endParaRPr>
          </a:p>
          <a:p>
            <a:pPr lvl="0" algn="just"/>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algn="just"/>
            <a:r>
              <a:rPr lang="en-US" sz="1200" b="1" dirty="0">
                <a:latin typeface="Montserrat" panose="02000505000000020004" pitchFamily="2" charset="77"/>
                <a:ea typeface="Calibri" panose="020F0502020204030204" pitchFamily="34" charset="0"/>
                <a:cs typeface="Times New Roman" panose="02020603050405020304" pitchFamily="18" charset="0"/>
              </a:rPr>
              <a:t>Digital Products </a:t>
            </a:r>
            <a:endParaRPr lang="en-US" sz="1200" dirty="0">
              <a:latin typeface="Montserrat" panose="02000505000000020004" pitchFamily="2" charset="77"/>
              <a:ea typeface="Calibri" panose="020F0502020204030204" pitchFamily="34" charset="0"/>
              <a:cs typeface="Times New Roman" panose="02020603050405020304" pitchFamily="18" charset="0"/>
            </a:endParaRPr>
          </a:p>
          <a:p>
            <a:pPr lvl="0" algn="just"/>
            <a:r>
              <a:rPr lang="en-US" sz="1200" dirty="0">
                <a:latin typeface="Montserrat" panose="02000505000000020004" pitchFamily="2" charset="77"/>
                <a:ea typeface="Calibri" panose="020F0502020204030204" pitchFamily="34" charset="0"/>
                <a:cs typeface="Times New Roman" panose="02020603050405020304" pitchFamily="18" charset="0"/>
              </a:rPr>
              <a:t>Decision-Making Group for next round of development</a:t>
            </a:r>
          </a:p>
          <a:p>
            <a:pPr lvl="0" algn="just"/>
            <a:r>
              <a:rPr lang="en-US" sz="1200" dirty="0">
                <a:solidFill>
                  <a:srgbClr val="FF0000"/>
                </a:solidFill>
                <a:latin typeface="Montserrat" panose="02000505000000020004" pitchFamily="2" charset="77"/>
                <a:ea typeface="Calibri" panose="020F0502020204030204" pitchFamily="34" charset="0"/>
                <a:cs typeface="Times New Roman" panose="02020603050405020304" pitchFamily="18" charset="0"/>
              </a:rPr>
              <a:t>NEED FUNDING FOR ADDITIONAL DEVELOPMENT</a:t>
            </a:r>
          </a:p>
        </p:txBody>
      </p:sp>
      <p:pic>
        <p:nvPicPr>
          <p:cNvPr id="7" name="Picture 6" descr="A screenshot of a cell phone&#10;&#10;Description automatically generated">
            <a:extLst>
              <a:ext uri="{FF2B5EF4-FFF2-40B4-BE49-F238E27FC236}">
                <a16:creationId xmlns:a16="http://schemas.microsoft.com/office/drawing/2014/main" id="{2B1270AC-E045-FB4F-BA66-843384462524}"/>
              </a:ext>
            </a:extLst>
          </p:cNvPr>
          <p:cNvPicPr>
            <a:picLocks noChangeAspect="1"/>
          </p:cNvPicPr>
          <p:nvPr/>
        </p:nvPicPr>
        <p:blipFill>
          <a:blip r:embed="rId5"/>
          <a:stretch>
            <a:fillRect/>
          </a:stretch>
        </p:blipFill>
        <p:spPr>
          <a:xfrm>
            <a:off x="868623" y="74499"/>
            <a:ext cx="3298855" cy="4972050"/>
          </a:xfrm>
          <a:prstGeom prst="rect">
            <a:avLst/>
          </a:prstGeom>
        </p:spPr>
      </p:pic>
    </p:spTree>
    <p:extLst>
      <p:ext uri="{BB962C8B-B14F-4D97-AF65-F5344CB8AC3E}">
        <p14:creationId xmlns:p14="http://schemas.microsoft.com/office/powerpoint/2010/main" val="39885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p4">
            <a:extLst>
              <a:ext uri="{FF2B5EF4-FFF2-40B4-BE49-F238E27FC236}">
                <a16:creationId xmlns:a16="http://schemas.microsoft.com/office/drawing/2014/main" id="{9029A06A-B689-41C0-9CEE-13C2538895CF}"/>
              </a:ext>
            </a:extLst>
          </p:cNvPr>
          <p:cNvSpPr/>
          <p:nvPr/>
        </p:nvSpPr>
        <p:spPr>
          <a:xfrm>
            <a:off x="4504800" y="0"/>
            <a:ext cx="4639200" cy="5143500"/>
          </a:xfrm>
          <a:prstGeom prst="rect">
            <a:avLst/>
          </a:prstGeom>
          <a:solidFill>
            <a:srgbClr val="F0F1F1"/>
          </a:solidFill>
          <a:ln>
            <a:noFill/>
          </a:ln>
        </p:spPr>
        <p:txBody>
          <a:bodyPr spcFirstLastPara="1" wrap="square" lIns="91425" tIns="91425" rIns="91425" bIns="91425" anchor="ctr" anchorCtr="0">
            <a:noAutofit/>
          </a:bodyPr>
          <a:lstStyle/>
          <a:p>
            <a:pPr marL="342900" lvl="0" indent="-342900">
              <a:lnSpc>
                <a:spcPct val="150000"/>
              </a:lnSpc>
              <a:buSzPts val="1400"/>
              <a:buFont typeface="Arial" panose="020B0604020202020204" pitchFamily="34" charset="0"/>
              <a:buChar char="•"/>
            </a:pPr>
            <a:r>
              <a:rPr lang="en-US" sz="2000" kern="1200" dirty="0">
                <a:solidFill>
                  <a:srgbClr val="32214D"/>
                </a:solidFill>
                <a:latin typeface="Montserrat Light" panose="00000400000000000000" pitchFamily="50" charset="0"/>
                <a:sym typeface="Montserrat"/>
              </a:rPr>
              <a:t>P&amp;S leads development of products &amp; services; mainstreams innovations from the country level</a:t>
            </a:r>
          </a:p>
          <a:p>
            <a:pPr lvl="0">
              <a:lnSpc>
                <a:spcPct val="150000"/>
              </a:lnSpc>
              <a:buSzPts val="1400"/>
            </a:pPr>
            <a:endParaRPr lang="en-US" sz="1500" kern="1200" dirty="0">
              <a:solidFill>
                <a:srgbClr val="32214D"/>
              </a:solidFill>
              <a:latin typeface="Montserrat Light" panose="00000400000000000000" pitchFamily="50" charset="0"/>
              <a:sym typeface="Montserrat"/>
            </a:endParaRPr>
          </a:p>
          <a:p>
            <a:pPr marL="342900" lvl="0" indent="-342900">
              <a:lnSpc>
                <a:spcPct val="150000"/>
              </a:lnSpc>
              <a:buSzPts val="1400"/>
              <a:buFont typeface="Arial" panose="020B0604020202020204" pitchFamily="34" charset="0"/>
              <a:buChar char="•"/>
            </a:pPr>
            <a:r>
              <a:rPr lang="en-US" sz="2000" kern="1200" dirty="0">
                <a:solidFill>
                  <a:srgbClr val="32214D"/>
                </a:solidFill>
                <a:latin typeface="Montserrat Light" panose="00000400000000000000" pitchFamily="50" charset="0"/>
                <a:sym typeface="Montserrat"/>
              </a:rPr>
              <a:t>Implementation pilots products &amp; services; shares innovations from the country level</a:t>
            </a:r>
          </a:p>
        </p:txBody>
      </p:sp>
      <p:pic>
        <p:nvPicPr>
          <p:cNvPr id="6" name="Google Shape;67;p14">
            <a:extLst>
              <a:ext uri="{FF2B5EF4-FFF2-40B4-BE49-F238E27FC236}">
                <a16:creationId xmlns:a16="http://schemas.microsoft.com/office/drawing/2014/main" id="{4216A189-485D-4D94-BEA9-A4044CAB10A6}"/>
              </a:ext>
            </a:extLst>
          </p:cNvPr>
          <p:cNvPicPr preferRelativeResize="0"/>
          <p:nvPr/>
        </p:nvPicPr>
        <p:blipFill rotWithShape="1">
          <a:blip r:embed="rId3">
            <a:alphaModFix/>
          </a:blip>
          <a:srcRect l="1185" t="7606" b="83547"/>
          <a:stretch/>
        </p:blipFill>
        <p:spPr>
          <a:xfrm>
            <a:off x="311700" y="4707125"/>
            <a:ext cx="7417902" cy="455000"/>
          </a:xfrm>
          <a:prstGeom prst="rect">
            <a:avLst/>
          </a:prstGeom>
          <a:noFill/>
          <a:ln>
            <a:noFill/>
          </a:ln>
        </p:spPr>
      </p:pic>
      <p:pic>
        <p:nvPicPr>
          <p:cNvPr id="7" name="Google Shape;68;p14">
            <a:extLst>
              <a:ext uri="{FF2B5EF4-FFF2-40B4-BE49-F238E27FC236}">
                <a16:creationId xmlns:a16="http://schemas.microsoft.com/office/drawing/2014/main" id="{12EDB428-7CFD-4D10-A49E-97DC67B657FB}"/>
              </a:ext>
            </a:extLst>
          </p:cNvPr>
          <p:cNvPicPr preferRelativeResize="0"/>
          <p:nvPr/>
        </p:nvPicPr>
        <p:blipFill rotWithShape="1">
          <a:blip r:embed="rId4">
            <a:alphaModFix/>
          </a:blip>
          <a:srcRect t="5728" b="5737"/>
          <a:stretch/>
        </p:blipFill>
        <p:spPr>
          <a:xfrm>
            <a:off x="7616973" y="4258849"/>
            <a:ext cx="1527025" cy="884651"/>
          </a:xfrm>
          <a:prstGeom prst="rect">
            <a:avLst/>
          </a:prstGeom>
          <a:noFill/>
          <a:ln>
            <a:noFill/>
          </a:ln>
        </p:spPr>
      </p:pic>
      <p:sp>
        <p:nvSpPr>
          <p:cNvPr id="3" name="Google Shape;118;p24">
            <a:extLst>
              <a:ext uri="{FF2B5EF4-FFF2-40B4-BE49-F238E27FC236}">
                <a16:creationId xmlns:a16="http://schemas.microsoft.com/office/drawing/2014/main" id="{F16B974F-DB02-4700-8B66-58A906D2F42A}"/>
              </a:ext>
            </a:extLst>
          </p:cNvPr>
          <p:cNvSpPr txBox="1">
            <a:spLocks/>
          </p:cNvSpPr>
          <p:nvPr/>
        </p:nvSpPr>
        <p:spPr>
          <a:xfrm>
            <a:off x="4908150" y="627702"/>
            <a:ext cx="4421850" cy="3245373"/>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Clr>
                <a:srgbClr val="32214D"/>
              </a:buClr>
              <a:buNone/>
            </a:pPr>
            <a:endParaRPr lang="en-US" sz="1800" dirty="0">
              <a:solidFill>
                <a:srgbClr val="32214D"/>
              </a:solidFill>
              <a:latin typeface="Montserrat Light" panose="00000400000000000000" pitchFamily="50" charset="0"/>
            </a:endParaRPr>
          </a:p>
        </p:txBody>
      </p:sp>
      <p:sp>
        <p:nvSpPr>
          <p:cNvPr id="2" name="Google Shape;117;p24">
            <a:extLst>
              <a:ext uri="{FF2B5EF4-FFF2-40B4-BE49-F238E27FC236}">
                <a16:creationId xmlns:a16="http://schemas.microsoft.com/office/drawing/2014/main" id="{6AA34AD7-05B8-4F84-9DED-7542BBB92F73}"/>
              </a:ext>
            </a:extLst>
          </p:cNvPr>
          <p:cNvSpPr txBox="1">
            <a:spLocks/>
          </p:cNvSpPr>
          <p:nvPr/>
        </p:nvSpPr>
        <p:spPr>
          <a:xfrm>
            <a:off x="-67200" y="259394"/>
            <a:ext cx="4639200" cy="4223593"/>
          </a:xfrm>
          <a:prstGeom prst="rect">
            <a:avLst/>
          </a:prstGeom>
        </p:spPr>
        <p:txBody>
          <a:bodyPr spcFirstLastPara="1" wrap="square" lIns="91425" tIns="91425" rIns="91425" bIns="91425" anchor="b"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r>
              <a:rPr lang="en-US" sz="3600" b="1" dirty="0">
                <a:solidFill>
                  <a:srgbClr val="32214D"/>
                </a:solidFill>
                <a:latin typeface="Montserrat Thin" panose="00000300000000000000" pitchFamily="50" charset="0"/>
              </a:rPr>
              <a:t>PRODUCTS &amp; SERVICES WORKSTREAM</a:t>
            </a:r>
          </a:p>
          <a:p>
            <a:pPr algn="ctr">
              <a:spcBef>
                <a:spcPts val="0"/>
              </a:spcBef>
            </a:pPr>
            <a:endParaRPr lang="en-US" sz="3600" b="1" dirty="0">
              <a:solidFill>
                <a:srgbClr val="32214D"/>
              </a:solidFill>
              <a:latin typeface="Montserrat Thin" panose="00000300000000000000" pitchFamily="50" charset="0"/>
            </a:endParaRPr>
          </a:p>
          <a:p>
            <a:pPr algn="ctr">
              <a:spcBef>
                <a:spcPts val="0"/>
              </a:spcBef>
            </a:pPr>
            <a:r>
              <a:rPr lang="en-US" sz="3600" b="1" dirty="0">
                <a:solidFill>
                  <a:srgbClr val="32214D"/>
                </a:solidFill>
                <a:latin typeface="Montserrat Thin" panose="00000300000000000000" pitchFamily="50" charset="0"/>
              </a:rPr>
              <a:t>AND</a:t>
            </a:r>
          </a:p>
          <a:p>
            <a:pPr algn="ctr">
              <a:spcBef>
                <a:spcPts val="0"/>
              </a:spcBef>
            </a:pPr>
            <a:r>
              <a:rPr lang="en-US" sz="3600" b="1" dirty="0">
                <a:solidFill>
                  <a:srgbClr val="32214D"/>
                </a:solidFill>
                <a:latin typeface="Montserrat Thin" panose="00000300000000000000" pitchFamily="50" charset="0"/>
              </a:rPr>
              <a:t> IMPLEMENTATION WORKSTREAM</a:t>
            </a:r>
          </a:p>
        </p:txBody>
      </p:sp>
    </p:spTree>
    <p:extLst>
      <p:ext uri="{BB962C8B-B14F-4D97-AF65-F5344CB8AC3E}">
        <p14:creationId xmlns:p14="http://schemas.microsoft.com/office/powerpoint/2010/main" val="311246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3"/>
          <p:cNvSpPr txBox="1">
            <a:spLocks noGrp="1"/>
          </p:cNvSpPr>
          <p:nvPr>
            <p:ph type="title"/>
          </p:nvPr>
        </p:nvSpPr>
        <p:spPr>
          <a:xfrm>
            <a:off x="1672046" y="1123918"/>
            <a:ext cx="7471954" cy="157115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800"/>
              <a:buFont typeface="Montserrat Thin"/>
              <a:buNone/>
            </a:pPr>
            <a:r>
              <a:rPr lang="en-US" sz="6000" b="1" dirty="0">
                <a:solidFill>
                  <a:srgbClr val="32214D"/>
                </a:solidFill>
              </a:rPr>
              <a:t>THANK YOU</a:t>
            </a:r>
            <a:endParaRPr sz="6000" dirty="0">
              <a:solidFill>
                <a:srgbClr val="32214D"/>
              </a:solidFill>
            </a:endParaRPr>
          </a:p>
        </p:txBody>
      </p:sp>
      <p:pic>
        <p:nvPicPr>
          <p:cNvPr id="5" name="Picture 4">
            <a:extLst>
              <a:ext uri="{FF2B5EF4-FFF2-40B4-BE49-F238E27FC236}">
                <a16:creationId xmlns:a16="http://schemas.microsoft.com/office/drawing/2014/main" id="{570FABA0-C948-4658-9883-499B6AB788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2927" y="2994994"/>
            <a:ext cx="1741742" cy="1741742"/>
          </a:xfrm>
          <a:prstGeom prst="rect">
            <a:avLst/>
          </a:prstGeom>
        </p:spPr>
      </p:pic>
      <p:sp>
        <p:nvSpPr>
          <p:cNvPr id="7" name="Google Shape;75;p1">
            <a:extLst>
              <a:ext uri="{FF2B5EF4-FFF2-40B4-BE49-F238E27FC236}">
                <a16:creationId xmlns:a16="http://schemas.microsoft.com/office/drawing/2014/main" id="{303B7941-6B37-43C5-A9B0-A43CE7E0CD33}"/>
              </a:ext>
            </a:extLst>
          </p:cNvPr>
          <p:cNvSpPr txBox="1">
            <a:spLocks/>
          </p:cNvSpPr>
          <p:nvPr/>
        </p:nvSpPr>
        <p:spPr>
          <a:xfrm>
            <a:off x="7023597" y="4629893"/>
            <a:ext cx="2120403" cy="4067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400"/>
            </a:pPr>
            <a:r>
              <a:rPr lang="en-US" dirty="0">
                <a:solidFill>
                  <a:srgbClr val="D97138"/>
                </a:solidFill>
              </a:rPr>
              <a:t>collaborativecash.org</a:t>
            </a:r>
          </a:p>
        </p:txBody>
      </p:sp>
    </p:spTree>
    <p:extLst>
      <p:ext uri="{BB962C8B-B14F-4D97-AF65-F5344CB8AC3E}">
        <p14:creationId xmlns:p14="http://schemas.microsoft.com/office/powerpoint/2010/main" val="83879377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1309</Words>
  <Application>Microsoft Macintosh PowerPoint</Application>
  <PresentationFormat>On-screen Show (16:9)</PresentationFormat>
  <Paragraphs>137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Montserrat SemiBold</vt:lpstr>
      <vt:lpstr>Montserrat Thin</vt:lpstr>
      <vt:lpstr>Arial</vt:lpstr>
      <vt:lpstr>Gill Sans Infant Std</vt:lpstr>
      <vt:lpstr>Montserrat</vt:lpstr>
      <vt:lpstr>Montserrat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UPPERCASE</dc:title>
  <cp:lastModifiedBy>Thornton, Sheila</cp:lastModifiedBy>
  <cp:revision>94</cp:revision>
  <dcterms:modified xsi:type="dcterms:W3CDTF">2020-02-11T12:45:04Z</dcterms:modified>
</cp:coreProperties>
</file>